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theme/themeOverride1.xml" ContentType="application/vnd.openxmlformats-officedocument.themeOverride+xml"/>
  <Override PartName="/ppt/drawings/drawing1.xml" ContentType="application/vnd.openxmlformats-officedocument.drawingml.chartshapes+xml"/>
  <Override PartName="/ppt/charts/chart2.xml" ContentType="application/vnd.openxmlformats-officedocument.drawingml.chart+xml"/>
  <Override PartName="/ppt/theme/themeOverride2.xml" ContentType="application/vnd.openxmlformats-officedocument.themeOverr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29"/>
  </p:notesMasterIdLst>
  <p:handoutMasterIdLst>
    <p:handoutMasterId r:id="rId30"/>
  </p:handoutMasterIdLst>
  <p:sldIdLst>
    <p:sldId id="314" r:id="rId5"/>
    <p:sldId id="398" r:id="rId6"/>
    <p:sldId id="404" r:id="rId7"/>
    <p:sldId id="396" r:id="rId8"/>
    <p:sldId id="387" r:id="rId9"/>
    <p:sldId id="375" r:id="rId10"/>
    <p:sldId id="402" r:id="rId11"/>
    <p:sldId id="392" r:id="rId12"/>
    <p:sldId id="378" r:id="rId13"/>
    <p:sldId id="377" r:id="rId14"/>
    <p:sldId id="366" r:id="rId15"/>
    <p:sldId id="386" r:id="rId16"/>
    <p:sldId id="401" r:id="rId17"/>
    <p:sldId id="399" r:id="rId18"/>
    <p:sldId id="400" r:id="rId19"/>
    <p:sldId id="403" r:id="rId20"/>
    <p:sldId id="379" r:id="rId21"/>
    <p:sldId id="380" r:id="rId22"/>
    <p:sldId id="394" r:id="rId23"/>
    <p:sldId id="391" r:id="rId24"/>
    <p:sldId id="374" r:id="rId25"/>
    <p:sldId id="389" r:id="rId26"/>
    <p:sldId id="331" r:id="rId27"/>
    <p:sldId id="278" r:id="rId28"/>
  </p:sldIdLst>
  <p:sldSz cx="9144000" cy="6858000" type="screen4x3"/>
  <p:notesSz cx="7019925" cy="930592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userDrawn="1">
          <p15:clr>
            <a:srgbClr val="A4A3A4"/>
          </p15:clr>
        </p15:guide>
        <p15:guide id="2" pos="288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Kathryn Tarbutt" initials="KT" lastIdx="27" clrIdx="0"/>
  <p:cmAuthor id="1" name="Rachel Pawson" initials="RP" lastIdx="1" clrIdx="1"/>
  <p:cmAuthor id="2" name="Kern, Brandon" initials="BK" lastIdx="24" clrIdx="2"/>
  <p:cmAuthor id="3" name="Gary Rynhoud" initials="GR" lastIdx="6" clrIdx="3"/>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8FA2"/>
    <a:srgbClr val="772349"/>
    <a:srgbClr val="D60093"/>
    <a:srgbClr val="A5DBD4"/>
    <a:srgbClr val="000000"/>
    <a:srgbClr val="FFFFFF"/>
    <a:srgbClr val="B1718C"/>
    <a:srgbClr val="CBA0B1"/>
    <a:srgbClr val="015B6B"/>
    <a:srgbClr val="40838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aximized">
    <p:restoredLeft sz="34587" autoAdjust="0"/>
    <p:restoredTop sz="92768" autoAdjust="0"/>
  </p:normalViewPr>
  <p:slideViewPr>
    <p:cSldViewPr snapToGrid="0" showGuides="1">
      <p:cViewPr varScale="1">
        <p:scale>
          <a:sx n="113" d="100"/>
          <a:sy n="113" d="100"/>
        </p:scale>
        <p:origin x="-1584" y="-114"/>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2604"/>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commentAuthors" Target="commentAuthor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handoutMaster" Target="handoutMasters/handoutMaster1.xml"/><Relationship Id="rId35"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3" Type="http://schemas.openxmlformats.org/officeDocument/2006/relationships/chartUserShapes" Target="../drawings/drawing1.xml"/><Relationship Id="rId2" Type="http://schemas.openxmlformats.org/officeDocument/2006/relationships/oleObject" Target="Book2" TargetMode="External"/><Relationship Id="rId1" Type="http://schemas.openxmlformats.org/officeDocument/2006/relationships/themeOverride" Target="../theme/themeOverride1.xml"/></Relationships>
</file>

<file path=ppt/charts/_rels/chart2.xml.rels><?xml version="1.0" encoding="UTF-8" standalone="yes"?>
<Relationships xmlns="http://schemas.openxmlformats.org/package/2006/relationships"><Relationship Id="rId2" Type="http://schemas.openxmlformats.org/officeDocument/2006/relationships/oleObject" Target="Book2" TargetMode="External"/><Relationship Id="rId1" Type="http://schemas.openxmlformats.org/officeDocument/2006/relationships/themeOverride" Target="../theme/themeOverride2.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0"/>
          <c:y val="0"/>
          <c:w val="1"/>
          <c:h val="1"/>
        </c:manualLayout>
      </c:layout>
      <c:doughnutChart>
        <c:varyColors val="1"/>
        <c:ser>
          <c:idx val="0"/>
          <c:order val="0"/>
          <c:spPr>
            <a:solidFill>
              <a:srgbClr val="6988AA"/>
            </a:solidFill>
            <a:ln>
              <a:solidFill>
                <a:srgbClr val="6988AA"/>
              </a:solidFill>
            </a:ln>
          </c:spPr>
          <c:dPt>
            <c:idx val="1"/>
            <c:bubble3D val="0"/>
            <c:spPr>
              <a:solidFill>
                <a:srgbClr val="65955C"/>
              </a:solidFill>
              <a:ln>
                <a:solidFill>
                  <a:srgbClr val="65955C"/>
                </a:solidFill>
              </a:ln>
            </c:spPr>
          </c:dPt>
          <c:dPt>
            <c:idx val="2"/>
            <c:bubble3D val="0"/>
            <c:spPr>
              <a:solidFill>
                <a:srgbClr val="807372"/>
              </a:solidFill>
              <a:ln>
                <a:solidFill>
                  <a:srgbClr val="807372"/>
                </a:solidFill>
              </a:ln>
            </c:spPr>
          </c:dPt>
          <c:val>
            <c:numRef>
              <c:f>Sheet1!$C$2:$C$4</c:f>
              <c:numCache>
                <c:formatCode>General</c:formatCode>
                <c:ptCount val="3"/>
                <c:pt idx="0">
                  <c:v>0.33</c:v>
                </c:pt>
                <c:pt idx="1">
                  <c:v>0.33</c:v>
                </c:pt>
                <c:pt idx="2">
                  <c:v>0.33</c:v>
                </c:pt>
              </c:numCache>
            </c:numRef>
          </c:val>
        </c:ser>
        <c:dLbls>
          <c:showLegendKey val="0"/>
          <c:showVal val="0"/>
          <c:showCatName val="0"/>
          <c:showSerName val="0"/>
          <c:showPercent val="0"/>
          <c:showBubbleSize val="0"/>
          <c:showLeaderLines val="1"/>
        </c:dLbls>
        <c:firstSliceAng val="0"/>
        <c:holeSize val="85"/>
      </c:doughnutChart>
    </c:plotArea>
    <c:plotVisOnly val="1"/>
    <c:dispBlanksAs val="gap"/>
    <c:showDLblsOverMax val="0"/>
  </c:chart>
  <c:spPr>
    <a:noFill/>
    <a:ln>
      <a:noFill/>
    </a:ln>
  </c:spPr>
  <c:externalData r:id="rId2">
    <c:autoUpdate val="0"/>
  </c:externalData>
  <c:userShapes r:id="rId3"/>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7.8395061728395062E-3"/>
          <c:y val="7.8395061728395062E-3"/>
          <c:w val="0.98432098765432097"/>
          <c:h val="0.98432098765432097"/>
        </c:manualLayout>
      </c:layout>
      <c:doughnutChart>
        <c:varyColors val="1"/>
        <c:ser>
          <c:idx val="0"/>
          <c:order val="0"/>
          <c:spPr>
            <a:solidFill>
              <a:srgbClr val="CE6945"/>
            </a:solidFill>
            <a:ln>
              <a:solidFill>
                <a:srgbClr val="CE6945"/>
              </a:solidFill>
            </a:ln>
          </c:spPr>
          <c:val>
            <c:numRef>
              <c:f>Sheet1!$M$2</c:f>
              <c:numCache>
                <c:formatCode>General</c:formatCode>
                <c:ptCount val="1"/>
                <c:pt idx="0">
                  <c:v>1</c:v>
                </c:pt>
              </c:numCache>
            </c:numRef>
          </c:val>
        </c:ser>
        <c:dLbls>
          <c:showLegendKey val="0"/>
          <c:showVal val="0"/>
          <c:showCatName val="0"/>
          <c:showSerName val="0"/>
          <c:showPercent val="0"/>
          <c:showBubbleSize val="0"/>
          <c:showLeaderLines val="1"/>
        </c:dLbls>
        <c:firstSliceAng val="0"/>
        <c:holeSize val="73"/>
      </c:doughnutChart>
    </c:plotArea>
    <c:plotVisOnly val="1"/>
    <c:dispBlanksAs val="gap"/>
    <c:showDLblsOverMax val="0"/>
  </c:chart>
  <c:spPr>
    <a:noFill/>
    <a:ln>
      <a:noFill/>
    </a:ln>
  </c:spPr>
  <c:externalData r:id="rId2">
    <c:autoUpdate val="0"/>
  </c:externalData>
</c:chartSpace>
</file>

<file path=ppt/drawings/_rels/drawing1.xml.rels><?xml version="1.0" encoding="UTF-8" standalone="yes"?>
<Relationships xmlns="http://schemas.openxmlformats.org/package/2006/relationships"><Relationship Id="rId1" Type="http://schemas.openxmlformats.org/officeDocument/2006/relationships/image" Target="../media/image5.jpeg"/></Relationships>
</file>

<file path=ppt/drawings/drawing1.xml><?xml version="1.0" encoding="utf-8"?>
<c:userShapes xmlns:c="http://schemas.openxmlformats.org/drawingml/2006/chart">
  <cdr:relSizeAnchor xmlns:cdr="http://schemas.openxmlformats.org/drawingml/2006/chartDrawing">
    <cdr:from>
      <cdr:x>0.1132</cdr:x>
      <cdr:y>0.37035</cdr:y>
    </cdr:from>
    <cdr:to>
      <cdr:x>0.32094</cdr:x>
      <cdr:y>0.45301</cdr:y>
    </cdr:to>
    <cdr:pic>
      <cdr:nvPicPr>
        <cdr:cNvPr id="2" name="Picture 1"/>
        <cdr:cNvPicPr>
          <a:picLocks xmlns:a="http://schemas.openxmlformats.org/drawingml/2006/main" noChangeAspect="1"/>
        </cdr:cNvPicPr>
      </cdr:nvPicPr>
      <cdr:blipFill>
        <a:blip xmlns:a="http://schemas.openxmlformats.org/drawingml/2006/main" xmlns:r="http://schemas.openxmlformats.org/officeDocument/2006/relationships" r:embed="rId1" cstate="print">
          <a:extLst>
            <a:ext uri="{28A0092B-C50C-407E-A947-70E740481C1C}">
              <a14:useLocalDpi xmlns:a14="http://schemas.microsoft.com/office/drawing/2010/main" val="0"/>
            </a:ext>
          </a:extLst>
        </a:blip>
        <a:stretch xmlns:a="http://schemas.openxmlformats.org/drawingml/2006/main">
          <a:fillRect/>
        </a:stretch>
      </cdr:blipFill>
      <cdr:spPr>
        <a:xfrm xmlns:a="http://schemas.openxmlformats.org/drawingml/2006/main">
          <a:off x="487220" y="1600096"/>
          <a:ext cx="894175" cy="357133"/>
        </a:xfrm>
        <a:prstGeom xmlns:a="http://schemas.openxmlformats.org/drawingml/2006/main" prst="rect">
          <a:avLst/>
        </a:prstGeom>
      </cdr:spPr>
    </cdr:pic>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1968" cy="466912"/>
          </a:xfrm>
          <a:prstGeom prst="rect">
            <a:avLst/>
          </a:prstGeom>
        </p:spPr>
        <p:txBody>
          <a:bodyPr vert="horz" lIns="93287" tIns="46644" rIns="93287" bIns="46644" rtlCol="0"/>
          <a:lstStyle>
            <a:lvl1pPr algn="l">
              <a:defRPr sz="1200"/>
            </a:lvl1pPr>
          </a:lstStyle>
          <a:p>
            <a:endParaRPr lang="en-US"/>
          </a:p>
        </p:txBody>
      </p:sp>
      <p:sp>
        <p:nvSpPr>
          <p:cNvPr id="3" name="Date Placeholder 2"/>
          <p:cNvSpPr>
            <a:spLocks noGrp="1"/>
          </p:cNvSpPr>
          <p:nvPr>
            <p:ph type="dt" sz="quarter" idx="1"/>
          </p:nvPr>
        </p:nvSpPr>
        <p:spPr>
          <a:xfrm>
            <a:off x="3976333" y="0"/>
            <a:ext cx="3041968" cy="466912"/>
          </a:xfrm>
          <a:prstGeom prst="rect">
            <a:avLst/>
          </a:prstGeom>
        </p:spPr>
        <p:txBody>
          <a:bodyPr vert="horz" lIns="93287" tIns="46644" rIns="93287" bIns="46644" rtlCol="0"/>
          <a:lstStyle>
            <a:lvl1pPr algn="r">
              <a:defRPr sz="1200"/>
            </a:lvl1pPr>
          </a:lstStyle>
          <a:p>
            <a:fld id="{047A38AB-5C56-4AB7-A637-4FDDD81E3AD7}" type="datetimeFigureOut">
              <a:rPr lang="en-US" smtClean="0"/>
              <a:pPr/>
              <a:t>3/19/2018</a:t>
            </a:fld>
            <a:endParaRPr lang="en-US"/>
          </a:p>
        </p:txBody>
      </p:sp>
      <p:sp>
        <p:nvSpPr>
          <p:cNvPr id="4" name="Footer Placeholder 3"/>
          <p:cNvSpPr>
            <a:spLocks noGrp="1"/>
          </p:cNvSpPr>
          <p:nvPr>
            <p:ph type="ftr" sz="quarter" idx="2"/>
          </p:nvPr>
        </p:nvSpPr>
        <p:spPr>
          <a:xfrm>
            <a:off x="0" y="8839014"/>
            <a:ext cx="3041968" cy="466911"/>
          </a:xfrm>
          <a:prstGeom prst="rect">
            <a:avLst/>
          </a:prstGeom>
        </p:spPr>
        <p:txBody>
          <a:bodyPr vert="horz" lIns="93287" tIns="46644" rIns="93287" bIns="46644" rtlCol="0" anchor="b"/>
          <a:lstStyle>
            <a:lvl1pPr algn="l">
              <a:defRPr sz="1200"/>
            </a:lvl1pPr>
          </a:lstStyle>
          <a:p>
            <a:endParaRPr lang="en-US"/>
          </a:p>
        </p:txBody>
      </p:sp>
      <p:sp>
        <p:nvSpPr>
          <p:cNvPr id="5" name="Slide Number Placeholder 4"/>
          <p:cNvSpPr>
            <a:spLocks noGrp="1"/>
          </p:cNvSpPr>
          <p:nvPr>
            <p:ph type="sldNum" sz="quarter" idx="3"/>
          </p:nvPr>
        </p:nvSpPr>
        <p:spPr>
          <a:xfrm>
            <a:off x="3976333" y="8839014"/>
            <a:ext cx="3041968" cy="466911"/>
          </a:xfrm>
          <a:prstGeom prst="rect">
            <a:avLst/>
          </a:prstGeom>
        </p:spPr>
        <p:txBody>
          <a:bodyPr vert="horz" lIns="93287" tIns="46644" rIns="93287" bIns="46644" rtlCol="0" anchor="b"/>
          <a:lstStyle>
            <a:lvl1pPr algn="r">
              <a:defRPr sz="1200"/>
            </a:lvl1pPr>
          </a:lstStyle>
          <a:p>
            <a:fld id="{05FEBF84-6D90-4FE0-9DA9-7EBFF50238FB}" type="slidenum">
              <a:rPr lang="en-US" smtClean="0"/>
              <a:pPr/>
              <a:t>‹#›</a:t>
            </a:fld>
            <a:endParaRPr lang="en-US"/>
          </a:p>
        </p:txBody>
      </p:sp>
    </p:spTree>
    <p:extLst>
      <p:ext uri="{BB962C8B-B14F-4D97-AF65-F5344CB8AC3E}">
        <p14:creationId xmlns:p14="http://schemas.microsoft.com/office/powerpoint/2010/main" val="99515723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1968" cy="466912"/>
          </a:xfrm>
          <a:prstGeom prst="rect">
            <a:avLst/>
          </a:prstGeom>
        </p:spPr>
        <p:txBody>
          <a:bodyPr vert="horz" lIns="93287" tIns="46644" rIns="93287" bIns="46644" rtlCol="0"/>
          <a:lstStyle>
            <a:lvl1pPr algn="l">
              <a:defRPr sz="1200"/>
            </a:lvl1pPr>
          </a:lstStyle>
          <a:p>
            <a:endParaRPr lang="en-US"/>
          </a:p>
        </p:txBody>
      </p:sp>
      <p:sp>
        <p:nvSpPr>
          <p:cNvPr id="3" name="Date Placeholder 2"/>
          <p:cNvSpPr>
            <a:spLocks noGrp="1"/>
          </p:cNvSpPr>
          <p:nvPr>
            <p:ph type="dt" idx="1"/>
          </p:nvPr>
        </p:nvSpPr>
        <p:spPr>
          <a:xfrm>
            <a:off x="3976333" y="0"/>
            <a:ext cx="3041968" cy="466912"/>
          </a:xfrm>
          <a:prstGeom prst="rect">
            <a:avLst/>
          </a:prstGeom>
        </p:spPr>
        <p:txBody>
          <a:bodyPr vert="horz" lIns="93287" tIns="46644" rIns="93287" bIns="46644" rtlCol="0"/>
          <a:lstStyle>
            <a:lvl1pPr algn="r">
              <a:defRPr sz="1200"/>
            </a:lvl1pPr>
          </a:lstStyle>
          <a:p>
            <a:fld id="{3F504BE4-1C3A-423F-B4E5-B89DFD667A48}" type="datetimeFigureOut">
              <a:rPr lang="en-US" smtClean="0"/>
              <a:pPr/>
              <a:t>3/19/2018</a:t>
            </a:fld>
            <a:endParaRPr lang="en-US"/>
          </a:p>
        </p:txBody>
      </p:sp>
      <p:sp>
        <p:nvSpPr>
          <p:cNvPr id="4" name="Slide Image Placeholder 3"/>
          <p:cNvSpPr>
            <a:spLocks noGrp="1" noRot="1" noChangeAspect="1"/>
          </p:cNvSpPr>
          <p:nvPr>
            <p:ph type="sldImg" idx="2"/>
          </p:nvPr>
        </p:nvSpPr>
        <p:spPr>
          <a:xfrm>
            <a:off x="1416050" y="1163638"/>
            <a:ext cx="4187825" cy="3140075"/>
          </a:xfrm>
          <a:prstGeom prst="rect">
            <a:avLst/>
          </a:prstGeom>
          <a:noFill/>
          <a:ln w="12700">
            <a:solidFill>
              <a:prstClr val="black"/>
            </a:solidFill>
          </a:ln>
        </p:spPr>
        <p:txBody>
          <a:bodyPr vert="horz" lIns="93287" tIns="46644" rIns="93287" bIns="46644" rtlCol="0" anchor="ctr"/>
          <a:lstStyle/>
          <a:p>
            <a:endParaRPr lang="en-US"/>
          </a:p>
        </p:txBody>
      </p:sp>
      <p:sp>
        <p:nvSpPr>
          <p:cNvPr id="5" name="Notes Placeholder 4"/>
          <p:cNvSpPr>
            <a:spLocks noGrp="1"/>
          </p:cNvSpPr>
          <p:nvPr>
            <p:ph type="body" sz="quarter" idx="3"/>
          </p:nvPr>
        </p:nvSpPr>
        <p:spPr>
          <a:xfrm>
            <a:off x="701993" y="4478476"/>
            <a:ext cx="5615940" cy="3664208"/>
          </a:xfrm>
          <a:prstGeom prst="rect">
            <a:avLst/>
          </a:prstGeom>
        </p:spPr>
        <p:txBody>
          <a:bodyPr vert="horz" lIns="93287" tIns="46644" rIns="93287" bIns="46644"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39014"/>
            <a:ext cx="3041968" cy="466911"/>
          </a:xfrm>
          <a:prstGeom prst="rect">
            <a:avLst/>
          </a:prstGeom>
        </p:spPr>
        <p:txBody>
          <a:bodyPr vert="horz" lIns="93287" tIns="46644" rIns="93287" bIns="46644" rtlCol="0" anchor="b"/>
          <a:lstStyle>
            <a:lvl1pPr algn="l">
              <a:defRPr sz="1200"/>
            </a:lvl1pPr>
          </a:lstStyle>
          <a:p>
            <a:endParaRPr lang="en-US"/>
          </a:p>
        </p:txBody>
      </p:sp>
      <p:sp>
        <p:nvSpPr>
          <p:cNvPr id="7" name="Slide Number Placeholder 6"/>
          <p:cNvSpPr>
            <a:spLocks noGrp="1"/>
          </p:cNvSpPr>
          <p:nvPr>
            <p:ph type="sldNum" sz="quarter" idx="5"/>
          </p:nvPr>
        </p:nvSpPr>
        <p:spPr>
          <a:xfrm>
            <a:off x="3976333" y="8839014"/>
            <a:ext cx="3041968" cy="466911"/>
          </a:xfrm>
          <a:prstGeom prst="rect">
            <a:avLst/>
          </a:prstGeom>
        </p:spPr>
        <p:txBody>
          <a:bodyPr vert="horz" lIns="93287" tIns="46644" rIns="93287" bIns="46644" rtlCol="0" anchor="b"/>
          <a:lstStyle>
            <a:lvl1pPr algn="r">
              <a:defRPr sz="1200"/>
            </a:lvl1pPr>
          </a:lstStyle>
          <a:p>
            <a:fld id="{D8D980F8-E3F2-431A-88B7-E9D686125FCF}" type="slidenum">
              <a:rPr lang="en-US" smtClean="0"/>
              <a:pPr/>
              <a:t>‹#›</a:t>
            </a:fld>
            <a:endParaRPr lang="en-US"/>
          </a:p>
        </p:txBody>
      </p:sp>
    </p:spTree>
    <p:extLst>
      <p:ext uri="{BB962C8B-B14F-4D97-AF65-F5344CB8AC3E}">
        <p14:creationId xmlns:p14="http://schemas.microsoft.com/office/powerpoint/2010/main" val="376126287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7"/>
          <p:cNvSpPr>
            <a:spLocks noGrp="1" noChangeArrowheads="1"/>
          </p:cNvSpPr>
          <p:nvPr>
            <p:ph type="sldNum" sz="quarter" idx="5"/>
          </p:nvPr>
        </p:nvSpPr>
        <p:spPr>
          <a:noFill/>
        </p:spPr>
        <p:txBody>
          <a:bodyPr/>
          <a:lstStyle/>
          <a:p>
            <a:fld id="{A95820A4-6109-4400-B0BE-EA530E42961B}" type="slidenum">
              <a:rPr lang="it-IT">
                <a:solidFill>
                  <a:srgbClr val="000000"/>
                </a:solidFill>
              </a:rPr>
              <a:pPr/>
              <a:t>2</a:t>
            </a:fld>
            <a:endParaRPr lang="it-IT" dirty="0">
              <a:solidFill>
                <a:srgbClr val="000000"/>
              </a:solidFill>
            </a:endParaRPr>
          </a:p>
        </p:txBody>
      </p:sp>
      <p:sp>
        <p:nvSpPr>
          <p:cNvPr id="66563" name="Slide Image Placeholder 1"/>
          <p:cNvSpPr>
            <a:spLocks noGrp="1" noRot="1" noChangeAspect="1" noTextEdit="1"/>
          </p:cNvSpPr>
          <p:nvPr>
            <p:ph type="sldImg"/>
          </p:nvPr>
        </p:nvSpPr>
        <p:spPr>
          <a:ln/>
        </p:spPr>
      </p:sp>
      <p:sp>
        <p:nvSpPr>
          <p:cNvPr id="66564" name="Notes Placeholder 2"/>
          <p:cNvSpPr>
            <a:spLocks noGrp="1"/>
          </p:cNvSpPr>
          <p:nvPr>
            <p:ph type="body" idx="1"/>
          </p:nvPr>
        </p:nvSpPr>
        <p:spPr>
          <a:noFill/>
          <a:ln/>
        </p:spPr>
        <p:txBody>
          <a:bodyPr lIns="91505" tIns="45751" rIns="91505" bIns="45751"/>
          <a:lstStyle/>
          <a:p>
            <a:pPr eaLnBrk="1" hangingPunct="1"/>
            <a:endParaRPr lang="en-GB" dirty="0" smtClean="0">
              <a:latin typeface="Times" charset="0"/>
              <a:ea typeface="Osaka"/>
            </a:endParaRPr>
          </a:p>
        </p:txBody>
      </p:sp>
      <p:sp>
        <p:nvSpPr>
          <p:cNvPr id="66565" name="Slide Number Placeholder 3"/>
          <p:cNvSpPr txBox="1">
            <a:spLocks noGrp="1"/>
          </p:cNvSpPr>
          <p:nvPr/>
        </p:nvSpPr>
        <p:spPr bwMode="auto">
          <a:xfrm>
            <a:off x="3977207" y="8840191"/>
            <a:ext cx="3042733" cy="465743"/>
          </a:xfrm>
          <a:prstGeom prst="rect">
            <a:avLst/>
          </a:prstGeom>
          <a:noFill/>
          <a:ln w="9525">
            <a:noFill/>
            <a:miter lim="800000"/>
            <a:headEnd/>
            <a:tailEnd/>
          </a:ln>
        </p:spPr>
        <p:txBody>
          <a:bodyPr lIns="91505" tIns="45751" rIns="91505" bIns="45751" anchor="b"/>
          <a:lstStyle/>
          <a:p>
            <a:pPr algn="r"/>
            <a:fld id="{1D437C16-1A09-44DE-A003-1252AEC96681}" type="slidenum">
              <a:rPr lang="it-IT" sz="1200">
                <a:solidFill>
                  <a:srgbClr val="000000"/>
                </a:solidFill>
              </a:rPr>
              <a:pPr algn="r"/>
              <a:t>2</a:t>
            </a:fld>
            <a:endParaRPr lang="it-IT" sz="1200" dirty="0">
              <a:solidFill>
                <a:srgbClr val="000000"/>
              </a:solidFill>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8D980F8-E3F2-431A-88B7-E9D686125FCF}"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41086866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8D980F8-E3F2-431A-88B7-E9D686125FCF}"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0967451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smtClean="0"/>
              <a:t>Purpose:</a:t>
            </a:r>
            <a:r>
              <a:rPr lang="en-GB" b="1" baseline="0" dirty="0" smtClean="0"/>
              <a:t> </a:t>
            </a:r>
            <a:r>
              <a:rPr lang="en-GB" b="0" baseline="0" dirty="0" smtClean="0"/>
              <a:t>Ice breaker, to show that index calculation took a long time to take off  (300+ yrs) and the first exchange traded debt, then currency, then equities. A Stock exchange and share certificate only introduced 80 years after debt exchanges. The data reporting industry upon which index providers depend was driven by the introduction of the first Ticker in 1867 and then the formation of Extel. The introduction of first  index DJI. </a:t>
            </a:r>
            <a:endParaRPr lang="en-GB" b="0" dirty="0" smtClean="0"/>
          </a:p>
          <a:p>
            <a:endParaRPr lang="en-GB" b="1" dirty="0" smtClean="0"/>
          </a:p>
          <a:p>
            <a:r>
              <a:rPr lang="en-GB" b="1" dirty="0" smtClean="0"/>
              <a:t>Key Take Aways.</a:t>
            </a:r>
          </a:p>
          <a:p>
            <a:pPr>
              <a:buFont typeface="Arial" pitchFamily="34" charset="0"/>
              <a:buChar char="•"/>
            </a:pPr>
            <a:r>
              <a:rPr lang="en-GB" b="0" dirty="0" smtClean="0"/>
              <a:t>Exchanges</a:t>
            </a:r>
            <a:r>
              <a:rPr lang="en-GB" b="0" baseline="0" dirty="0" smtClean="0"/>
              <a:t> aswe know them have been around for a long time </a:t>
            </a:r>
            <a:endParaRPr lang="en-GB" b="0" dirty="0" smtClean="0"/>
          </a:p>
          <a:p>
            <a:pPr>
              <a:buFont typeface="Arial" pitchFamily="34" charset="0"/>
              <a:buChar char="•"/>
            </a:pPr>
            <a:r>
              <a:rPr lang="en-GB" b="0" dirty="0" smtClean="0"/>
              <a:t>Initial index development was slow</a:t>
            </a:r>
          </a:p>
          <a:p>
            <a:pPr>
              <a:buFont typeface="Arial" pitchFamily="34" charset="0"/>
              <a:buChar char="•"/>
            </a:pPr>
            <a:endParaRPr lang="en-GB" b="0" dirty="0" smtClean="0"/>
          </a:p>
          <a:p>
            <a:pPr>
              <a:buFont typeface="Arial" pitchFamily="34" charset="0"/>
              <a:buNone/>
            </a:pPr>
            <a:r>
              <a:rPr lang="en-GB" b="0" dirty="0" smtClean="0"/>
              <a:t>************************************************************</a:t>
            </a:r>
          </a:p>
          <a:p>
            <a:endParaRPr lang="en-GB" dirty="0" smtClean="0"/>
          </a:p>
          <a:p>
            <a:r>
              <a:rPr lang="en-GB" dirty="0" smtClean="0"/>
              <a:t>First large scale trading of standard instruments  – debt  Venetians C13</a:t>
            </a:r>
          </a:p>
          <a:p>
            <a:r>
              <a:rPr lang="en-GB" dirty="0" smtClean="0"/>
              <a:t>First Debt market – Antwerp 1531</a:t>
            </a:r>
          </a:p>
          <a:p>
            <a:r>
              <a:rPr lang="en-GB" dirty="0" smtClean="0"/>
              <a:t>First Currency Market – Frankfurt 1585</a:t>
            </a:r>
          </a:p>
          <a:p>
            <a:r>
              <a:rPr lang="en-GB" dirty="0" smtClean="0"/>
              <a:t>First Stock Market – Amsterdam 1611</a:t>
            </a:r>
          </a:p>
          <a:p>
            <a:r>
              <a:rPr lang="en-GB" dirty="0" smtClean="0"/>
              <a:t>First US exchange – Philidelphia 1790 ( NYSE 1792) now owned by NASDAQ ( founded 1971)</a:t>
            </a:r>
          </a:p>
          <a:p>
            <a:r>
              <a:rPr lang="en-GB" dirty="0" smtClean="0"/>
              <a:t>First Ticker Tape – NYSE 1867</a:t>
            </a:r>
          </a:p>
          <a:p>
            <a:r>
              <a:rPr lang="en-GB" dirty="0" smtClean="0"/>
              <a:t>First exchange reporting company – London Extel 1872 ( LSE &amp; NYSE)</a:t>
            </a:r>
          </a:p>
          <a:p>
            <a:endParaRPr lang="en-GB" dirty="0" smtClean="0"/>
          </a:p>
          <a:p>
            <a:endParaRPr lang="en-GB" dirty="0" smtClean="0"/>
          </a:p>
          <a:p>
            <a:r>
              <a:rPr lang="en-GB" dirty="0" smtClean="0"/>
              <a:t>Exchanges</a:t>
            </a:r>
            <a:r>
              <a:rPr lang="en-GB" baseline="0" dirty="0" smtClean="0"/>
              <a:t> today have their format and origin in the European exchanges and laws</a:t>
            </a:r>
          </a:p>
          <a:p>
            <a:r>
              <a:rPr lang="en-GB" baseline="0" dirty="0" smtClean="0"/>
              <a:t>DJI </a:t>
            </a:r>
            <a:r>
              <a:rPr lang="en-GB" dirty="0" smtClean="0"/>
              <a:t>In a price - weighted index such as the Dow Jones Industrial Average, the price of each component stock is the only consideration when determining the value of the index</a:t>
            </a:r>
          </a:p>
          <a:p>
            <a:r>
              <a:rPr lang="en-GB" dirty="0" smtClean="0"/>
              <a:t>Extel now part of Thomson Reuters</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8D980F8-E3F2-431A-88B7-E9D686125FCF}"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22092488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8D980F8-E3F2-431A-88B7-E9D686125FCF}"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7789169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8D980F8-E3F2-431A-88B7-E9D686125FCF}"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92888497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_slide_image">
    <p:bg>
      <p:bgPr>
        <a:solidFill>
          <a:schemeClr val="bg1"/>
        </a:solidFill>
        <a:effectLst/>
      </p:bgPr>
    </p:bg>
    <p:spTree>
      <p:nvGrpSpPr>
        <p:cNvPr id="1" name=""/>
        <p:cNvGrpSpPr/>
        <p:nvPr/>
      </p:nvGrpSpPr>
      <p:grpSpPr>
        <a:xfrm>
          <a:off x="0" y="0"/>
          <a:ext cx="0" cy="0"/>
          <a:chOff x="0" y="0"/>
          <a:chExt cx="0" cy="0"/>
        </a:xfrm>
      </p:grpSpPr>
      <p:pic>
        <p:nvPicPr>
          <p:cNvPr id="12" name="Picture 11"/>
          <p:cNvPicPr>
            <a:picLocks noChangeAspect="1"/>
          </p:cNvPicPr>
          <p:nvPr userDrawn="1"/>
        </p:nvPicPr>
        <p:blipFill rotWithShape="1">
          <a:blip r:embed="rId2" cstate="print">
            <a:extLst>
              <a:ext uri="{28A0092B-C50C-407E-A947-70E740481C1C}">
                <a14:useLocalDpi xmlns:a14="http://schemas.microsoft.com/office/drawing/2010/main" val="0"/>
              </a:ext>
            </a:extLst>
          </a:blip>
          <a:srcRect t="24102"/>
          <a:stretch/>
        </p:blipFill>
        <p:spPr>
          <a:xfrm>
            <a:off x="0" y="-82062"/>
            <a:ext cx="9144000" cy="6940062"/>
          </a:xfrm>
          <a:prstGeom prst="rect">
            <a:avLst/>
          </a:prstGeom>
        </p:spPr>
      </p:pic>
      <p:sp>
        <p:nvSpPr>
          <p:cNvPr id="2" name="Title 1"/>
          <p:cNvSpPr>
            <a:spLocks noGrp="1"/>
          </p:cNvSpPr>
          <p:nvPr>
            <p:ph type="ctrTitle" hasCustomPrompt="1"/>
          </p:nvPr>
        </p:nvSpPr>
        <p:spPr>
          <a:xfrm>
            <a:off x="457200" y="419100"/>
            <a:ext cx="5943600" cy="2473149"/>
          </a:xfrm>
        </p:spPr>
        <p:txBody>
          <a:bodyPr lIns="0" tIns="0" rIns="0" bIns="0" anchor="b">
            <a:noAutofit/>
          </a:bodyPr>
          <a:lstStyle>
            <a:lvl1pPr algn="l">
              <a:defRPr sz="3600" b="1" baseline="0">
                <a:solidFill>
                  <a:schemeClr val="bg1"/>
                </a:solidFill>
              </a:defRPr>
            </a:lvl1pPr>
          </a:lstStyle>
          <a:p>
            <a:r>
              <a:rPr lang="en-US" dirty="0" smtClean="0"/>
              <a:t>Click to edit master title style for this document</a:t>
            </a:r>
            <a:endParaRPr lang="en-US" dirty="0"/>
          </a:p>
        </p:txBody>
      </p:sp>
      <p:sp>
        <p:nvSpPr>
          <p:cNvPr id="3" name="Subtitle 2"/>
          <p:cNvSpPr>
            <a:spLocks noGrp="1"/>
          </p:cNvSpPr>
          <p:nvPr>
            <p:ph type="subTitle" idx="1"/>
          </p:nvPr>
        </p:nvSpPr>
        <p:spPr>
          <a:xfrm>
            <a:off x="457200" y="2984324"/>
            <a:ext cx="5943600" cy="1305043"/>
          </a:xfrm>
        </p:spPr>
        <p:txBody>
          <a:bodyPr lIns="0" tIns="0" rIns="0" bIns="0"/>
          <a:lstStyle>
            <a:lvl1pPr marL="0" indent="0" algn="l">
              <a:buNone/>
              <a:defRPr sz="2400" b="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smtClean="0"/>
              <a:t>Click to edit Master subtitle style</a:t>
            </a:r>
            <a:endParaRPr lang="en-US" dirty="0"/>
          </a:p>
        </p:txBody>
      </p:sp>
      <p:sp>
        <p:nvSpPr>
          <p:cNvPr id="10" name="Text Placeholder 14"/>
          <p:cNvSpPr>
            <a:spLocks noGrp="1"/>
          </p:cNvSpPr>
          <p:nvPr>
            <p:ph type="body" sz="quarter" idx="13" hasCustomPrompt="1"/>
          </p:nvPr>
        </p:nvSpPr>
        <p:spPr>
          <a:xfrm>
            <a:off x="2737184" y="6054575"/>
            <a:ext cx="5943600" cy="365760"/>
          </a:xfrm>
        </p:spPr>
        <p:txBody>
          <a:bodyPr anchor="b">
            <a:noAutofit/>
          </a:bodyPr>
          <a:lstStyle>
            <a:lvl1pPr algn="r">
              <a:buFontTx/>
              <a:buNone/>
              <a:defRPr lang="en-US" sz="1400" b="0" kern="1200" cap="none" baseline="0" dirty="0">
                <a:solidFill>
                  <a:schemeClr val="bg1"/>
                </a:solidFill>
                <a:latin typeface="+mn-lt"/>
                <a:ea typeface="+mn-ea"/>
                <a:cs typeface="+mn-cs"/>
              </a:defRPr>
            </a:lvl1pPr>
          </a:lstStyle>
          <a:p>
            <a:pPr lvl="0"/>
            <a:r>
              <a:rPr lang="en-US" dirty="0" smtClean="0"/>
              <a:t>Month DD, YYYY</a:t>
            </a:r>
            <a:endParaRPr lang="en-US" dirty="0"/>
          </a:p>
        </p:txBody>
      </p:sp>
      <p:sp>
        <p:nvSpPr>
          <p:cNvPr id="11" name="Text Placeholder 12"/>
          <p:cNvSpPr>
            <a:spLocks noGrp="1"/>
          </p:cNvSpPr>
          <p:nvPr>
            <p:ph type="body" sz="quarter" idx="14" hasCustomPrompt="1"/>
          </p:nvPr>
        </p:nvSpPr>
        <p:spPr>
          <a:xfrm>
            <a:off x="2737184" y="5466630"/>
            <a:ext cx="5943600" cy="575068"/>
          </a:xfrm>
        </p:spPr>
        <p:txBody>
          <a:bodyPr anchor="b" anchorCtr="0">
            <a:noAutofit/>
          </a:bodyPr>
          <a:lstStyle>
            <a:lvl1pPr algn="r">
              <a:buFontTx/>
              <a:buNone/>
              <a:defRPr sz="1400" b="0" baseline="0">
                <a:solidFill>
                  <a:schemeClr val="bg1"/>
                </a:solidFill>
              </a:defRPr>
            </a:lvl1pPr>
          </a:lstStyle>
          <a:p>
            <a:pPr lvl="0"/>
            <a:r>
              <a:rPr lang="en-US" dirty="0" smtClean="0"/>
              <a:t>Click to edit presenter first and last name, and title</a:t>
            </a:r>
            <a:endParaRPr lang="en-US" dirty="0"/>
          </a:p>
        </p:txBody>
      </p:sp>
      <p:pic>
        <p:nvPicPr>
          <p:cNvPr id="9" name="Picture 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537784" y="459970"/>
            <a:ext cx="1143000" cy="1143000"/>
          </a:xfrm>
          <a:prstGeom prst="rect">
            <a:avLst/>
          </a:prstGeom>
        </p:spPr>
      </p:pic>
      <p:sp>
        <p:nvSpPr>
          <p:cNvPr id="13" name="TextBox 12"/>
          <p:cNvSpPr txBox="1"/>
          <p:nvPr userDrawn="1"/>
        </p:nvSpPr>
        <p:spPr>
          <a:xfrm>
            <a:off x="457200" y="6146015"/>
            <a:ext cx="1554480" cy="274320"/>
          </a:xfrm>
          <a:prstGeom prst="rect">
            <a:avLst/>
          </a:prstGeom>
          <a:noFill/>
        </p:spPr>
        <p:txBody>
          <a:bodyPr wrap="square" lIns="0" tIns="0" rIns="0" bIns="0" rtlCol="0" anchor="b" anchorCtr="0">
            <a:spAutoFit/>
          </a:bodyPr>
          <a:lstStyle/>
          <a:p>
            <a:pPr algn="l"/>
            <a:r>
              <a:rPr lang="en-US" sz="1400" b="1" dirty="0" smtClean="0">
                <a:solidFill>
                  <a:schemeClr val="bg1"/>
                </a:solidFill>
              </a:rPr>
              <a:t>ftserussell.com</a:t>
            </a:r>
            <a:endParaRPr lang="en-US" sz="1400" b="1" dirty="0">
              <a:solidFill>
                <a:schemeClr val="bg1"/>
              </a:solidFill>
            </a:endParaRPr>
          </a:p>
        </p:txBody>
      </p:sp>
    </p:spTree>
    <p:extLst>
      <p:ext uri="{BB962C8B-B14F-4D97-AF65-F5344CB8AC3E}">
        <p14:creationId xmlns:p14="http://schemas.microsoft.com/office/powerpoint/2010/main" val="197593021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
          <p:cNvSpPr/>
          <p:nvPr userDrawn="1"/>
        </p:nvSpPr>
        <p:spPr>
          <a:xfrm>
            <a:off x="0" y="6231835"/>
            <a:ext cx="9144000" cy="49695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388443842"/>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Question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1642456"/>
            <a:ext cx="5785225" cy="2852737"/>
          </a:xfrm>
        </p:spPr>
        <p:txBody>
          <a:bodyPr anchor="b">
            <a:noAutofit/>
          </a:bodyPr>
          <a:lstStyle>
            <a:lvl1pPr>
              <a:defRPr sz="3600" baseline="0"/>
            </a:lvl1pPr>
          </a:lstStyle>
          <a:p>
            <a:r>
              <a:rPr lang="en-US" dirty="0" smtClean="0"/>
              <a:t>Q&amp;A</a:t>
            </a:r>
            <a:endParaRPr lang="en-US" dirty="0"/>
          </a:p>
        </p:txBody>
      </p:sp>
      <p:pic>
        <p:nvPicPr>
          <p:cNvPr id="4" name="Picture 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537784" y="459970"/>
            <a:ext cx="1143000" cy="1143000"/>
          </a:xfrm>
          <a:prstGeom prst="rect">
            <a:avLst/>
          </a:prstGeom>
        </p:spPr>
      </p:pic>
    </p:spTree>
    <p:extLst>
      <p:ext uri="{BB962C8B-B14F-4D97-AF65-F5344CB8AC3E}">
        <p14:creationId xmlns:p14="http://schemas.microsoft.com/office/powerpoint/2010/main" val="2678237498"/>
      </p:ext>
    </p:extLst>
  </p:cSld>
  <p:clrMapOvr>
    <a:masterClrMapping/>
  </p:clrMapOvr>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Thank_you">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1642456"/>
            <a:ext cx="5785225" cy="2852737"/>
          </a:xfrm>
        </p:spPr>
        <p:txBody>
          <a:bodyPr anchor="b">
            <a:noAutofit/>
          </a:bodyPr>
          <a:lstStyle>
            <a:lvl1pPr>
              <a:defRPr sz="3600" baseline="0">
                <a:solidFill>
                  <a:schemeClr val="bg1"/>
                </a:solidFill>
              </a:defRPr>
            </a:lvl1pPr>
          </a:lstStyle>
          <a:p>
            <a:r>
              <a:rPr lang="en-US" dirty="0" smtClean="0"/>
              <a:t>Thank you</a:t>
            </a:r>
            <a:endParaRPr lang="en-US" dirty="0"/>
          </a:p>
        </p:txBody>
      </p:sp>
      <p:pic>
        <p:nvPicPr>
          <p:cNvPr id="4" name="Picture 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537784" y="459970"/>
            <a:ext cx="1143000" cy="1143000"/>
          </a:xfrm>
          <a:prstGeom prst="rect">
            <a:avLst/>
          </a:prstGeom>
        </p:spPr>
      </p:pic>
    </p:spTree>
    <p:extLst>
      <p:ext uri="{BB962C8B-B14F-4D97-AF65-F5344CB8AC3E}">
        <p14:creationId xmlns:p14="http://schemas.microsoft.com/office/powerpoint/2010/main" val="3363408770"/>
      </p:ext>
    </p:extLst>
  </p:cSld>
  <p:clrMapOvr>
    <a:masterClrMapping/>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Close_white">
    <p:bg>
      <p:bgPr>
        <a:solidFill>
          <a:schemeClr val="bg1"/>
        </a:solidFill>
        <a:effectLst/>
      </p:bgPr>
    </p:bg>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203909" y="2040183"/>
            <a:ext cx="2743200" cy="2743200"/>
          </a:xfrm>
          <a:prstGeom prst="rect">
            <a:avLst/>
          </a:prstGeom>
        </p:spPr>
      </p:pic>
      <p:pic>
        <p:nvPicPr>
          <p:cNvPr id="3" name="Picture 2"/>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203909" y="2040183"/>
            <a:ext cx="2743200" cy="2743200"/>
          </a:xfrm>
          <a:prstGeom prst="rect">
            <a:avLst/>
          </a:prstGeom>
        </p:spPr>
      </p:pic>
      <p:sp>
        <p:nvSpPr>
          <p:cNvPr id="5" name="TextBox 4"/>
          <p:cNvSpPr txBox="1"/>
          <p:nvPr userDrawn="1"/>
        </p:nvSpPr>
        <p:spPr>
          <a:xfrm>
            <a:off x="6570106" y="6223881"/>
            <a:ext cx="2103120" cy="215444"/>
          </a:xfrm>
          <a:prstGeom prst="rect">
            <a:avLst/>
          </a:prstGeom>
          <a:noFill/>
        </p:spPr>
        <p:txBody>
          <a:bodyPr wrap="square" lIns="0" tIns="0" rIns="0" bIns="0" rtlCol="0">
            <a:spAutoFit/>
          </a:bodyPr>
          <a:lstStyle/>
          <a:p>
            <a:pPr algn="r"/>
            <a:r>
              <a:rPr lang="en-US" sz="1400" b="1" dirty="0" smtClean="0">
                <a:solidFill>
                  <a:schemeClr val="accent1"/>
                </a:solidFill>
              </a:rPr>
              <a:t>ftserussell.com</a:t>
            </a:r>
            <a:endParaRPr lang="en-US" sz="1400" b="1" dirty="0">
              <a:solidFill>
                <a:schemeClr val="accent1"/>
              </a:solidFill>
            </a:endParaRPr>
          </a:p>
        </p:txBody>
      </p:sp>
    </p:spTree>
    <p:extLst>
      <p:ext uri="{BB962C8B-B14F-4D97-AF65-F5344CB8AC3E}">
        <p14:creationId xmlns:p14="http://schemas.microsoft.com/office/powerpoint/2010/main" val="3008739754"/>
      </p:ext>
    </p:extLst>
  </p:cSld>
  <p:clrMapOvr>
    <a:masterClrMapping/>
  </p:clrMapOvr>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Close_burgundy">
    <p:bg>
      <p:bgPr>
        <a:solidFill>
          <a:srgbClr val="541832"/>
        </a:solidFill>
        <a:effectLst/>
      </p:bgPr>
    </p:bg>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203909" y="2040183"/>
            <a:ext cx="2743200" cy="2743200"/>
          </a:xfrm>
          <a:prstGeom prst="rect">
            <a:avLst/>
          </a:prstGeom>
        </p:spPr>
      </p:pic>
      <p:sp>
        <p:nvSpPr>
          <p:cNvPr id="5" name="TextBox 4"/>
          <p:cNvSpPr txBox="1"/>
          <p:nvPr userDrawn="1"/>
        </p:nvSpPr>
        <p:spPr>
          <a:xfrm>
            <a:off x="6570106" y="6223881"/>
            <a:ext cx="2103120" cy="215444"/>
          </a:xfrm>
          <a:prstGeom prst="rect">
            <a:avLst/>
          </a:prstGeom>
          <a:noFill/>
        </p:spPr>
        <p:txBody>
          <a:bodyPr wrap="square" lIns="0" tIns="0" rIns="0" bIns="0" rtlCol="0">
            <a:spAutoFit/>
          </a:bodyPr>
          <a:lstStyle/>
          <a:p>
            <a:pPr algn="r"/>
            <a:r>
              <a:rPr lang="en-US" sz="1400" b="1" dirty="0" smtClean="0">
                <a:solidFill>
                  <a:schemeClr val="bg1"/>
                </a:solidFill>
              </a:rPr>
              <a:t>ftserussell.com</a:t>
            </a:r>
            <a:endParaRPr lang="en-US" sz="1400" b="1" dirty="0">
              <a:solidFill>
                <a:schemeClr val="bg1"/>
              </a:solidFill>
            </a:endParaRPr>
          </a:p>
        </p:txBody>
      </p:sp>
    </p:spTree>
    <p:extLst>
      <p:ext uri="{BB962C8B-B14F-4D97-AF65-F5344CB8AC3E}">
        <p14:creationId xmlns:p14="http://schemas.microsoft.com/office/powerpoint/2010/main" val="4040470130"/>
      </p:ext>
    </p:extLst>
  </p:cSld>
  <p:clrMapOvr>
    <a:masterClrMapping/>
  </p:clrMapOvr>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2_Title_and_content">
    <p:spTree>
      <p:nvGrpSpPr>
        <p:cNvPr id="1" name=""/>
        <p:cNvGrpSpPr/>
        <p:nvPr/>
      </p:nvGrpSpPr>
      <p:grpSpPr>
        <a:xfrm>
          <a:off x="0" y="0"/>
          <a:ext cx="0" cy="0"/>
          <a:chOff x="0" y="0"/>
          <a:chExt cx="0" cy="0"/>
        </a:xfrm>
      </p:grpSpPr>
      <p:sp>
        <p:nvSpPr>
          <p:cNvPr id="9" name="Rectangle 8"/>
          <p:cNvSpPr/>
          <p:nvPr userDrawn="1"/>
        </p:nvSpPr>
        <p:spPr>
          <a:xfrm>
            <a:off x="0" y="0"/>
            <a:ext cx="9144000" cy="6858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p:cNvSpPr>
            <a:spLocks noGrp="1"/>
          </p:cNvSpPr>
          <p:nvPr>
            <p:ph type="title" hasCustomPrompt="1"/>
          </p:nvPr>
        </p:nvSpPr>
        <p:spPr>
          <a:xfrm>
            <a:off x="457200" y="419100"/>
            <a:ext cx="8229600" cy="800099"/>
          </a:xfrm>
        </p:spPr>
        <p:txBody>
          <a:bodyPr/>
          <a:lstStyle>
            <a:lvl1pPr>
              <a:defRPr>
                <a:solidFill>
                  <a:schemeClr val="bg1"/>
                </a:solidFill>
              </a:defRPr>
            </a:lvl1pPr>
          </a:lstStyle>
          <a:p>
            <a:r>
              <a:rPr lang="en-US" dirty="0" smtClean="0"/>
              <a:t>Click to edit master title style</a:t>
            </a:r>
            <a:endParaRPr lang="en-US" dirty="0"/>
          </a:p>
        </p:txBody>
      </p:sp>
      <p:sp>
        <p:nvSpPr>
          <p:cNvPr id="6" name="Text Placeholder 5"/>
          <p:cNvSpPr>
            <a:spLocks noGrp="1"/>
          </p:cNvSpPr>
          <p:nvPr>
            <p:ph type="body" sz="quarter" idx="12" hasCustomPrompt="1"/>
          </p:nvPr>
        </p:nvSpPr>
        <p:spPr>
          <a:xfrm>
            <a:off x="457200" y="1384343"/>
            <a:ext cx="8229600" cy="4559300"/>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cxnSp>
        <p:nvCxnSpPr>
          <p:cNvPr id="7" name="Straight Connector 6"/>
          <p:cNvCxnSpPr/>
          <p:nvPr userDrawn="1"/>
        </p:nvCxnSpPr>
        <p:spPr>
          <a:xfrm>
            <a:off x="457200" y="6400800"/>
            <a:ext cx="822960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8" name="TextBox 7"/>
          <p:cNvSpPr txBox="1"/>
          <p:nvPr userDrawn="1"/>
        </p:nvSpPr>
        <p:spPr>
          <a:xfrm>
            <a:off x="457200" y="6461459"/>
            <a:ext cx="914400" cy="123111"/>
          </a:xfrm>
          <a:prstGeom prst="rect">
            <a:avLst/>
          </a:prstGeom>
          <a:noFill/>
        </p:spPr>
        <p:txBody>
          <a:bodyPr wrap="square" lIns="0" tIns="0" rIns="0" bIns="0" rtlCol="0" anchor="ctr" anchorCtr="0">
            <a:spAutoFit/>
          </a:bodyPr>
          <a:lstStyle/>
          <a:p>
            <a:pPr algn="l"/>
            <a:r>
              <a:rPr lang="en-US" sz="800" b="1" dirty="0" smtClean="0">
                <a:solidFill>
                  <a:schemeClr val="bg1"/>
                </a:solidFill>
              </a:rPr>
              <a:t>FTSE Russell</a:t>
            </a:r>
            <a:endParaRPr lang="en-US" sz="800" b="1" dirty="0">
              <a:solidFill>
                <a:schemeClr val="bg1"/>
              </a:solidFill>
            </a:endParaRPr>
          </a:p>
        </p:txBody>
      </p:sp>
      <p:sp>
        <p:nvSpPr>
          <p:cNvPr id="10" name="TextBox 9"/>
          <p:cNvSpPr txBox="1"/>
          <p:nvPr userDrawn="1"/>
        </p:nvSpPr>
        <p:spPr>
          <a:xfrm>
            <a:off x="7772400" y="6461459"/>
            <a:ext cx="914400" cy="123111"/>
          </a:xfrm>
          <a:prstGeom prst="rect">
            <a:avLst/>
          </a:prstGeom>
          <a:noFill/>
        </p:spPr>
        <p:txBody>
          <a:bodyPr wrap="square" lIns="0" tIns="0" rIns="0" bIns="0" rtlCol="0" anchor="ctr" anchorCtr="0">
            <a:spAutoFit/>
          </a:bodyPr>
          <a:lstStyle/>
          <a:p>
            <a:pPr algn="r"/>
            <a:fld id="{B0F01371-A313-418D-8606-07969BC1E874}" type="slidenum">
              <a:rPr lang="en-US" sz="800" b="0" smtClean="0">
                <a:solidFill>
                  <a:schemeClr val="bg1"/>
                </a:solidFill>
              </a:rPr>
              <a:pPr algn="r"/>
              <a:t>‹#›</a:t>
            </a:fld>
            <a:endParaRPr lang="en-US" sz="800" b="0" dirty="0">
              <a:solidFill>
                <a:schemeClr val="bg1"/>
              </a:solidFill>
            </a:endParaRPr>
          </a:p>
        </p:txBody>
      </p:sp>
    </p:spTree>
    <p:extLst>
      <p:ext uri="{BB962C8B-B14F-4D97-AF65-F5344CB8AC3E}">
        <p14:creationId xmlns:p14="http://schemas.microsoft.com/office/powerpoint/2010/main" val="17953131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355600" y="271463"/>
            <a:ext cx="8370888" cy="914400"/>
          </a:xfrm>
        </p:spPr>
        <p:txBody>
          <a:bodyPr/>
          <a:lstStyle/>
          <a:p>
            <a:r>
              <a:rPr lang="en-US"/>
              <a:t>Click to edit Master title style</a:t>
            </a:r>
          </a:p>
        </p:txBody>
      </p:sp>
      <p:sp>
        <p:nvSpPr>
          <p:cNvPr id="3" name="Content Placeholder 2"/>
          <p:cNvSpPr>
            <a:spLocks noGrp="1"/>
          </p:cNvSpPr>
          <p:nvPr>
            <p:ph idx="1"/>
          </p:nvPr>
        </p:nvSpPr>
        <p:spPr>
          <a:xfrm>
            <a:off x="357188" y="1231900"/>
            <a:ext cx="8355012" cy="49244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3"/>
          <p:cNvSpPr>
            <a:spLocks noGrp="1"/>
          </p:cNvSpPr>
          <p:nvPr>
            <p:ph type="sldNum" sz="quarter" idx="10"/>
          </p:nvPr>
        </p:nvSpPr>
        <p:spPr>
          <a:xfrm>
            <a:off x="363538" y="6442075"/>
            <a:ext cx="1012825" cy="349250"/>
          </a:xfrm>
          <a:prstGeom prst="rect">
            <a:avLst/>
          </a:prstGeom>
        </p:spPr>
        <p:txBody>
          <a:bodyPr/>
          <a:lstStyle>
            <a:lvl1pPr>
              <a:defRPr/>
            </a:lvl1pPr>
          </a:lstStyle>
          <a:p>
            <a:pPr>
              <a:defRPr/>
            </a:pPr>
            <a:r>
              <a:rPr lang="en-US" dirty="0"/>
              <a:t>p.</a:t>
            </a:r>
            <a:fld id="{E4415CDC-C367-4A25-8BBD-87BAB4BAA781}" type="slidenum">
              <a:rPr lang="en-US"/>
              <a:pPr>
                <a:defRPr/>
              </a:pPr>
              <a:t>‹#›</a:t>
            </a:fld>
            <a:endParaRPr lang="en-US" dirty="0"/>
          </a:p>
        </p:txBody>
      </p:sp>
      <p:sp>
        <p:nvSpPr>
          <p:cNvPr id="5" name="Footer Placeholder 4"/>
          <p:cNvSpPr>
            <a:spLocks noGrp="1"/>
          </p:cNvSpPr>
          <p:nvPr>
            <p:ph type="ftr" sz="quarter" idx="11"/>
          </p:nvPr>
        </p:nvSpPr>
        <p:spPr>
          <a:xfrm>
            <a:off x="3184525" y="6537325"/>
            <a:ext cx="2768600" cy="185738"/>
          </a:xfrm>
          <a:prstGeom prst="rect">
            <a:avLst/>
          </a:prstGeom>
        </p:spPr>
        <p:txBody>
          <a:bodyPr/>
          <a:lstStyle>
            <a:lvl1pPr>
              <a:defRPr/>
            </a:lvl1pPr>
          </a:lstStyle>
          <a:p>
            <a:pPr>
              <a:defRPr/>
            </a:pPr>
            <a:r>
              <a:rPr lang="en-US" dirty="0" smtClean="0"/>
              <a:t> </a:t>
            </a:r>
            <a:endParaRPr lang="en-US" dirty="0"/>
          </a:p>
        </p:txBody>
      </p:sp>
    </p:spTree>
    <p:extLst>
      <p:ext uri="{BB962C8B-B14F-4D97-AF65-F5344CB8AC3E}">
        <p14:creationId xmlns:p14="http://schemas.microsoft.com/office/powerpoint/2010/main" val="3330677302"/>
      </p:ext>
    </p:extLst>
  </p:cSld>
  <p:clrMapOvr>
    <a:masterClrMapping/>
  </p:clrMapOvr>
  <p:transition>
    <p:fade/>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1_Section_burgundy">
    <p:bg>
      <p:bgPr>
        <a:solidFill>
          <a:srgbClr val="21A795"/>
        </a:solidFill>
        <a:effectLst/>
      </p:bgPr>
    </p:bg>
    <p:spTree>
      <p:nvGrpSpPr>
        <p:cNvPr id="1" name=""/>
        <p:cNvGrpSpPr/>
        <p:nvPr/>
      </p:nvGrpSpPr>
      <p:grpSpPr>
        <a:xfrm>
          <a:off x="0" y="0"/>
          <a:ext cx="0" cy="0"/>
          <a:chOff x="0" y="0"/>
          <a:chExt cx="0" cy="0"/>
        </a:xfrm>
      </p:grpSpPr>
      <p:sp>
        <p:nvSpPr>
          <p:cNvPr id="7" name="Rectangle 6"/>
          <p:cNvSpPr/>
          <p:nvPr userDrawn="1"/>
        </p:nvSpPr>
        <p:spPr>
          <a:xfrm>
            <a:off x="0" y="6326376"/>
            <a:ext cx="9144000" cy="499730"/>
          </a:xfrm>
          <a:prstGeom prst="rect">
            <a:avLst/>
          </a:prstGeom>
          <a:solidFill>
            <a:srgbClr val="21A7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5" name="Straight Connector 14"/>
          <p:cNvCxnSpPr/>
          <p:nvPr userDrawn="1"/>
        </p:nvCxnSpPr>
        <p:spPr>
          <a:xfrm>
            <a:off x="457200" y="6400800"/>
            <a:ext cx="8229600"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16" name="TextBox 15"/>
          <p:cNvSpPr txBox="1"/>
          <p:nvPr userDrawn="1"/>
        </p:nvSpPr>
        <p:spPr>
          <a:xfrm>
            <a:off x="457200" y="6464507"/>
            <a:ext cx="914400" cy="123111"/>
          </a:xfrm>
          <a:prstGeom prst="rect">
            <a:avLst/>
          </a:prstGeom>
          <a:noFill/>
        </p:spPr>
        <p:txBody>
          <a:bodyPr wrap="square" lIns="0" tIns="0" rIns="0" bIns="0" rtlCol="0" anchor="t" anchorCtr="0">
            <a:spAutoFit/>
          </a:bodyPr>
          <a:lstStyle/>
          <a:p>
            <a:pPr algn="l"/>
            <a:r>
              <a:rPr lang="en-US" sz="800" b="1" dirty="0" smtClean="0">
                <a:solidFill>
                  <a:schemeClr val="bg1">
                    <a:lumMod val="75000"/>
                  </a:schemeClr>
                </a:solidFill>
              </a:rPr>
              <a:t>FTSE Russell</a:t>
            </a:r>
            <a:endParaRPr lang="en-US" sz="800" b="1" dirty="0">
              <a:solidFill>
                <a:schemeClr val="bg1">
                  <a:lumMod val="75000"/>
                </a:schemeClr>
              </a:solidFill>
            </a:endParaRPr>
          </a:p>
        </p:txBody>
      </p:sp>
      <p:sp>
        <p:nvSpPr>
          <p:cNvPr id="18" name="TextBox 17"/>
          <p:cNvSpPr txBox="1"/>
          <p:nvPr userDrawn="1"/>
        </p:nvSpPr>
        <p:spPr>
          <a:xfrm>
            <a:off x="7772400" y="6464507"/>
            <a:ext cx="914400" cy="123111"/>
          </a:xfrm>
          <a:prstGeom prst="rect">
            <a:avLst/>
          </a:prstGeom>
          <a:noFill/>
        </p:spPr>
        <p:txBody>
          <a:bodyPr wrap="square" lIns="0" tIns="0" rIns="0" bIns="0" rtlCol="0" anchor="t" anchorCtr="0">
            <a:spAutoFit/>
          </a:bodyPr>
          <a:lstStyle/>
          <a:p>
            <a:pPr algn="r"/>
            <a:fld id="{B0F01371-A313-418D-8606-07969BC1E874}" type="slidenum">
              <a:rPr lang="en-US" sz="800" b="0" smtClean="0">
                <a:solidFill>
                  <a:schemeClr val="bg1">
                    <a:lumMod val="75000"/>
                  </a:schemeClr>
                </a:solidFill>
              </a:rPr>
              <a:pPr algn="r"/>
              <a:t>‹#›</a:t>
            </a:fld>
            <a:endParaRPr lang="en-US" sz="800" b="0" dirty="0">
              <a:solidFill>
                <a:schemeClr val="bg1">
                  <a:lumMod val="75000"/>
                </a:schemeClr>
              </a:solidFill>
            </a:endParaRPr>
          </a:p>
        </p:txBody>
      </p:sp>
    </p:spTree>
    <p:extLst>
      <p:ext uri="{BB962C8B-B14F-4D97-AF65-F5344CB8AC3E}">
        <p14:creationId xmlns:p14="http://schemas.microsoft.com/office/powerpoint/2010/main" val="1020765295"/>
      </p:ext>
    </p:extLst>
  </p:cSld>
  <p:clrMapOvr>
    <a:masterClrMapping/>
  </p:clrMapOvr>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type="obj">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300" b="1" i="0">
                <a:solidFill>
                  <a:schemeClr val="bg1"/>
                </a:solidFill>
                <a:latin typeface="Trebuchet MS"/>
                <a:cs typeface="Trebuchet MS"/>
              </a:defRPr>
            </a:lvl1pPr>
          </a:lstStyle>
          <a:p>
            <a:endParaRPr/>
          </a:p>
        </p:txBody>
      </p:sp>
      <p:sp>
        <p:nvSpPr>
          <p:cNvPr id="3" name="Holder 3"/>
          <p:cNvSpPr>
            <a:spLocks noGrp="1"/>
          </p:cNvSpPr>
          <p:nvPr>
            <p:ph sz="half" idx="2"/>
          </p:nvPr>
        </p:nvSpPr>
        <p:spPr>
          <a:xfrm>
            <a:off x="457200" y="1577340"/>
            <a:ext cx="3977640" cy="369332"/>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4709160" y="1577340"/>
            <a:ext cx="3977640" cy="369332"/>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a:xfrm>
            <a:off x="3108960" y="6377940"/>
            <a:ext cx="2926080" cy="342900"/>
          </a:xfrm>
          <a:prstGeom prst="rect">
            <a:avLst/>
          </a:prstGeom>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a:xfrm>
            <a:off x="457200" y="6377940"/>
            <a:ext cx="2103120" cy="342900"/>
          </a:xfrm>
          <a:prstGeom prst="rect">
            <a:avLst/>
          </a:prstGeom>
        </p:spPr>
        <p:txBody>
          <a:bodyPr lIns="0" tIns="0" rIns="0" bIns="0"/>
          <a:lstStyle>
            <a:lvl1pPr algn="l">
              <a:defRPr>
                <a:solidFill>
                  <a:schemeClr val="tx1">
                    <a:tint val="75000"/>
                  </a:schemeClr>
                </a:solidFill>
              </a:defRPr>
            </a:lvl1pPr>
          </a:lstStyle>
          <a:p>
            <a:fld id="{1D8BD707-D9CF-40AE-B4C6-C98DA3205C09}" type="datetimeFigureOut">
              <a:rPr lang="en-US"/>
              <a:t>3/19/2018</a:t>
            </a:fld>
            <a:endParaRPr lang="en-US"/>
          </a:p>
        </p:txBody>
      </p:sp>
      <p:sp>
        <p:nvSpPr>
          <p:cNvPr id="7" name="Holder 7"/>
          <p:cNvSpPr>
            <a:spLocks noGrp="1"/>
          </p:cNvSpPr>
          <p:nvPr>
            <p:ph type="sldNum" sz="quarter" idx="7"/>
          </p:nvPr>
        </p:nvSpPr>
        <p:spPr>
          <a:xfrm>
            <a:off x="6583680" y="6377940"/>
            <a:ext cx="2103120" cy="342900"/>
          </a:xfrm>
          <a:prstGeom prst="rect">
            <a:avLst/>
          </a:prstGeom>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16683850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Sub-tit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52000" y="284400"/>
            <a:ext cx="59400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t" anchorCtr="0">
            <a:noAutofit/>
          </a:bodyPr>
          <a:lstStyle>
            <a:lvl1pPr>
              <a:lnSpc>
                <a:spcPct val="100000"/>
              </a:lnSpc>
              <a:defRPr lang="en-GB"/>
            </a:lvl1pPr>
          </a:lstStyle>
          <a:p>
            <a:pPr marL="0" lvl="0">
              <a:lnSpc>
                <a:spcPct val="85000"/>
              </a:lnSpc>
            </a:pPr>
            <a:r>
              <a:rPr lang="en-US" smtClean="0"/>
              <a:t>Click to edit </a:t>
            </a:r>
            <a:br>
              <a:rPr lang="en-US" smtClean="0"/>
            </a:br>
            <a:r>
              <a:rPr lang="en-US" smtClean="0"/>
              <a:t>Master title style</a:t>
            </a:r>
            <a:endParaRPr lang="en-GB"/>
          </a:p>
        </p:txBody>
      </p:sp>
      <p:sp>
        <p:nvSpPr>
          <p:cNvPr id="5" name="Text Placeholder 4"/>
          <p:cNvSpPr>
            <a:spLocks noGrp="1"/>
          </p:cNvSpPr>
          <p:nvPr>
            <p:ph type="body" sz="quarter" idx="13"/>
          </p:nvPr>
        </p:nvSpPr>
        <p:spPr>
          <a:xfrm>
            <a:off x="220662" y="1628800"/>
            <a:ext cx="8736013" cy="252000"/>
          </a:xfrm>
          <a:prstGeom prst="rect">
            <a:avLst/>
          </a:prstGeom>
          <a:solidFill>
            <a:schemeClr val="accent4"/>
          </a:solidFill>
        </p:spPr>
        <p:txBody>
          <a:bodyPr lIns="72000" tIns="0" bIns="0" anchor="ctr" anchorCtr="0"/>
          <a:lstStyle>
            <a:lvl1pPr marL="0" indent="0">
              <a:buNone/>
              <a:defRPr sz="1300" b="1">
                <a:solidFill>
                  <a:schemeClr val="tx2"/>
                </a:solidFill>
              </a:defRPr>
            </a:lvl1pPr>
            <a:lvl2pPr marL="174625" indent="0">
              <a:buNone/>
              <a:defRPr b="1">
                <a:solidFill>
                  <a:schemeClr val="tx2"/>
                </a:solidFill>
              </a:defRPr>
            </a:lvl2pPr>
            <a:lvl3pPr marL="449262" indent="0">
              <a:buNone/>
              <a:defRPr b="1">
                <a:solidFill>
                  <a:schemeClr val="tx2"/>
                </a:solidFill>
              </a:defRPr>
            </a:lvl3pPr>
            <a:lvl4pPr marL="711200" indent="0">
              <a:buNone/>
              <a:defRPr b="1">
                <a:solidFill>
                  <a:schemeClr val="tx2"/>
                </a:solidFill>
              </a:defRPr>
            </a:lvl4pPr>
            <a:lvl5pPr marL="987425" indent="0">
              <a:buNone/>
              <a:defRPr b="1">
                <a:solidFill>
                  <a:schemeClr val="tx2"/>
                </a:solidFill>
              </a:defRPr>
            </a:lvl5pPr>
          </a:lstStyle>
          <a:p>
            <a:pPr lvl="0"/>
            <a:r>
              <a:rPr lang="en-US" smtClean="0"/>
              <a:t>Click to edit Master text styles</a:t>
            </a:r>
          </a:p>
        </p:txBody>
      </p:sp>
    </p:spTree>
    <p:extLst>
      <p:ext uri="{BB962C8B-B14F-4D97-AF65-F5344CB8AC3E}">
        <p14:creationId xmlns:p14="http://schemas.microsoft.com/office/powerpoint/2010/main" val="2019462638"/>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_slide_burgundy">
    <p:bg>
      <p:bgPr>
        <a:solidFill>
          <a:schemeClr val="accent1"/>
        </a:solidFill>
        <a:effectLst/>
      </p:bgPr>
    </p:bg>
    <p:spTree>
      <p:nvGrpSpPr>
        <p:cNvPr id="1" name=""/>
        <p:cNvGrpSpPr/>
        <p:nvPr/>
      </p:nvGrpSpPr>
      <p:grpSpPr>
        <a:xfrm>
          <a:off x="0" y="0"/>
          <a:ext cx="0" cy="0"/>
          <a:chOff x="0" y="0"/>
          <a:chExt cx="0" cy="0"/>
        </a:xfrm>
      </p:grpSpPr>
      <p:sp>
        <p:nvSpPr>
          <p:cNvPr id="13" name="Rectangle 12"/>
          <p:cNvSpPr/>
          <p:nvPr userDrawn="1"/>
        </p:nvSpPr>
        <p:spPr>
          <a:xfrm>
            <a:off x="0" y="6326376"/>
            <a:ext cx="9144000" cy="49973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hasCustomPrompt="1"/>
          </p:nvPr>
        </p:nvSpPr>
        <p:spPr>
          <a:xfrm>
            <a:off x="457200" y="419100"/>
            <a:ext cx="5943600" cy="2473149"/>
          </a:xfrm>
        </p:spPr>
        <p:txBody>
          <a:bodyPr lIns="0" tIns="0" rIns="0" bIns="0" anchor="b">
            <a:noAutofit/>
          </a:bodyPr>
          <a:lstStyle>
            <a:lvl1pPr algn="l">
              <a:defRPr sz="3600" b="1" baseline="0">
                <a:solidFill>
                  <a:schemeClr val="bg1"/>
                </a:solidFill>
              </a:defRPr>
            </a:lvl1pPr>
          </a:lstStyle>
          <a:p>
            <a:r>
              <a:rPr lang="en-US" dirty="0" smtClean="0"/>
              <a:t>Click to edit master title style for this document</a:t>
            </a:r>
            <a:endParaRPr lang="en-US" dirty="0"/>
          </a:p>
        </p:txBody>
      </p:sp>
      <p:sp>
        <p:nvSpPr>
          <p:cNvPr id="3" name="Subtitle 2"/>
          <p:cNvSpPr>
            <a:spLocks noGrp="1"/>
          </p:cNvSpPr>
          <p:nvPr>
            <p:ph type="subTitle" idx="1"/>
          </p:nvPr>
        </p:nvSpPr>
        <p:spPr>
          <a:xfrm>
            <a:off x="457200" y="2984324"/>
            <a:ext cx="5943600" cy="1305043"/>
          </a:xfrm>
        </p:spPr>
        <p:txBody>
          <a:bodyPr lIns="0" tIns="0" rIns="0" bIns="0"/>
          <a:lstStyle>
            <a:lvl1pPr marL="0" indent="0" algn="l">
              <a:buNone/>
              <a:defRPr sz="2400" b="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smtClean="0"/>
              <a:t>Click to edit Master subtitle style</a:t>
            </a:r>
            <a:endParaRPr lang="en-US" dirty="0"/>
          </a:p>
        </p:txBody>
      </p:sp>
      <p:sp>
        <p:nvSpPr>
          <p:cNvPr id="10" name="Text Placeholder 14"/>
          <p:cNvSpPr>
            <a:spLocks noGrp="1"/>
          </p:cNvSpPr>
          <p:nvPr>
            <p:ph type="body" sz="quarter" idx="13" hasCustomPrompt="1"/>
          </p:nvPr>
        </p:nvSpPr>
        <p:spPr>
          <a:xfrm>
            <a:off x="2737184" y="6054575"/>
            <a:ext cx="5943600" cy="365760"/>
          </a:xfrm>
        </p:spPr>
        <p:txBody>
          <a:bodyPr anchor="b">
            <a:noAutofit/>
          </a:bodyPr>
          <a:lstStyle>
            <a:lvl1pPr algn="r">
              <a:buFontTx/>
              <a:buNone/>
              <a:defRPr lang="en-US" sz="1400" b="0" kern="1200" cap="none" baseline="0" dirty="0">
                <a:solidFill>
                  <a:schemeClr val="bg1"/>
                </a:solidFill>
                <a:latin typeface="+mn-lt"/>
                <a:ea typeface="+mn-ea"/>
                <a:cs typeface="+mn-cs"/>
              </a:defRPr>
            </a:lvl1pPr>
          </a:lstStyle>
          <a:p>
            <a:pPr lvl="0"/>
            <a:r>
              <a:rPr lang="en-US" dirty="0" smtClean="0"/>
              <a:t>Month DD, YYYY</a:t>
            </a:r>
            <a:endParaRPr lang="en-US" dirty="0"/>
          </a:p>
        </p:txBody>
      </p:sp>
      <p:sp>
        <p:nvSpPr>
          <p:cNvPr id="11" name="Text Placeholder 12"/>
          <p:cNvSpPr>
            <a:spLocks noGrp="1"/>
          </p:cNvSpPr>
          <p:nvPr>
            <p:ph type="body" sz="quarter" idx="14" hasCustomPrompt="1"/>
          </p:nvPr>
        </p:nvSpPr>
        <p:spPr>
          <a:xfrm>
            <a:off x="2737184" y="5466630"/>
            <a:ext cx="5943600" cy="575068"/>
          </a:xfrm>
        </p:spPr>
        <p:txBody>
          <a:bodyPr anchor="b" anchorCtr="0">
            <a:noAutofit/>
          </a:bodyPr>
          <a:lstStyle>
            <a:lvl1pPr algn="r">
              <a:buFontTx/>
              <a:buNone/>
              <a:defRPr sz="1400" b="0" baseline="0">
                <a:solidFill>
                  <a:schemeClr val="bg1"/>
                </a:solidFill>
              </a:defRPr>
            </a:lvl1pPr>
          </a:lstStyle>
          <a:p>
            <a:pPr lvl="0"/>
            <a:r>
              <a:rPr lang="en-US" dirty="0" smtClean="0"/>
              <a:t>Click to edit presenter first and last name, and title</a:t>
            </a:r>
            <a:endParaRPr lang="en-US" dirty="0"/>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537784" y="459970"/>
            <a:ext cx="1143000" cy="1143000"/>
          </a:xfrm>
          <a:prstGeom prst="rect">
            <a:avLst/>
          </a:prstGeom>
        </p:spPr>
      </p:pic>
      <p:sp>
        <p:nvSpPr>
          <p:cNvPr id="14" name="TextBox 13"/>
          <p:cNvSpPr txBox="1"/>
          <p:nvPr userDrawn="1"/>
        </p:nvSpPr>
        <p:spPr>
          <a:xfrm>
            <a:off x="457200" y="6146015"/>
            <a:ext cx="1554480" cy="274320"/>
          </a:xfrm>
          <a:prstGeom prst="rect">
            <a:avLst/>
          </a:prstGeom>
          <a:noFill/>
        </p:spPr>
        <p:txBody>
          <a:bodyPr wrap="square" lIns="0" tIns="0" rIns="0" bIns="0" rtlCol="0" anchor="b" anchorCtr="0">
            <a:spAutoFit/>
          </a:bodyPr>
          <a:lstStyle/>
          <a:p>
            <a:pPr algn="l"/>
            <a:r>
              <a:rPr lang="en-US" sz="1400" b="1" dirty="0" smtClean="0">
                <a:solidFill>
                  <a:schemeClr val="bg1"/>
                </a:solidFill>
              </a:rPr>
              <a:t>ftserussell.com</a:t>
            </a:r>
            <a:endParaRPr lang="en-US" sz="1400" b="1" dirty="0">
              <a:solidFill>
                <a:schemeClr val="bg1"/>
              </a:solidFill>
            </a:endParaRPr>
          </a:p>
        </p:txBody>
      </p:sp>
    </p:spTree>
    <p:extLst>
      <p:ext uri="{BB962C8B-B14F-4D97-AF65-F5344CB8AC3E}">
        <p14:creationId xmlns:p14="http://schemas.microsoft.com/office/powerpoint/2010/main" val="3343590766"/>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_slide_white">
    <p:bg>
      <p:bgPr>
        <a:solidFill>
          <a:schemeClr val="bg1"/>
        </a:solidFill>
        <a:effectLst/>
      </p:bgPr>
    </p:bg>
    <p:spTree>
      <p:nvGrpSpPr>
        <p:cNvPr id="1" name=""/>
        <p:cNvGrpSpPr/>
        <p:nvPr/>
      </p:nvGrpSpPr>
      <p:grpSpPr>
        <a:xfrm>
          <a:off x="0" y="0"/>
          <a:ext cx="0" cy="0"/>
          <a:chOff x="0" y="0"/>
          <a:chExt cx="0" cy="0"/>
        </a:xfrm>
      </p:grpSpPr>
      <p:sp>
        <p:nvSpPr>
          <p:cNvPr id="13" name="Rectangle 12"/>
          <p:cNvSpPr/>
          <p:nvPr userDrawn="1"/>
        </p:nvSpPr>
        <p:spPr>
          <a:xfrm>
            <a:off x="0" y="6326376"/>
            <a:ext cx="9144000" cy="49973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hasCustomPrompt="1"/>
          </p:nvPr>
        </p:nvSpPr>
        <p:spPr>
          <a:xfrm>
            <a:off x="457200" y="419100"/>
            <a:ext cx="5943600" cy="2473149"/>
          </a:xfrm>
        </p:spPr>
        <p:txBody>
          <a:bodyPr lIns="0" tIns="0" rIns="0" bIns="0" anchor="b">
            <a:noAutofit/>
          </a:bodyPr>
          <a:lstStyle>
            <a:lvl1pPr algn="l">
              <a:defRPr sz="3600" b="1" baseline="0">
                <a:solidFill>
                  <a:schemeClr val="accent1"/>
                </a:solidFill>
              </a:defRPr>
            </a:lvl1pPr>
          </a:lstStyle>
          <a:p>
            <a:r>
              <a:rPr lang="en-US" dirty="0" smtClean="0"/>
              <a:t>Click to edit master title style for this document</a:t>
            </a:r>
            <a:endParaRPr lang="en-US" dirty="0"/>
          </a:p>
        </p:txBody>
      </p:sp>
      <p:sp>
        <p:nvSpPr>
          <p:cNvPr id="3" name="Subtitle 2"/>
          <p:cNvSpPr>
            <a:spLocks noGrp="1"/>
          </p:cNvSpPr>
          <p:nvPr>
            <p:ph type="subTitle" idx="1"/>
          </p:nvPr>
        </p:nvSpPr>
        <p:spPr>
          <a:xfrm>
            <a:off x="457200" y="2984324"/>
            <a:ext cx="5943600" cy="1305043"/>
          </a:xfrm>
        </p:spPr>
        <p:txBody>
          <a:bodyPr lIns="0" tIns="0" rIns="0" bIns="0"/>
          <a:lstStyle>
            <a:lvl1pPr marL="0" indent="0" algn="l">
              <a:buNone/>
              <a:defRPr sz="2400" b="0">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smtClean="0"/>
              <a:t>Click to edit Master subtitle style</a:t>
            </a:r>
            <a:endParaRPr lang="en-US" dirty="0"/>
          </a:p>
        </p:txBody>
      </p:sp>
      <p:sp>
        <p:nvSpPr>
          <p:cNvPr id="10" name="Text Placeholder 14"/>
          <p:cNvSpPr>
            <a:spLocks noGrp="1"/>
          </p:cNvSpPr>
          <p:nvPr>
            <p:ph type="body" sz="quarter" idx="13" hasCustomPrompt="1"/>
          </p:nvPr>
        </p:nvSpPr>
        <p:spPr>
          <a:xfrm>
            <a:off x="2737184" y="6054575"/>
            <a:ext cx="5943600" cy="365760"/>
          </a:xfrm>
        </p:spPr>
        <p:txBody>
          <a:bodyPr anchor="b">
            <a:noAutofit/>
          </a:bodyPr>
          <a:lstStyle>
            <a:lvl1pPr algn="r">
              <a:buFontTx/>
              <a:buNone/>
              <a:defRPr lang="en-US" sz="1400" b="0" kern="1200" cap="none" baseline="0" dirty="0">
                <a:solidFill>
                  <a:schemeClr val="accent1"/>
                </a:solidFill>
                <a:latin typeface="+mn-lt"/>
                <a:ea typeface="+mn-ea"/>
                <a:cs typeface="+mn-cs"/>
              </a:defRPr>
            </a:lvl1pPr>
          </a:lstStyle>
          <a:p>
            <a:pPr lvl="0"/>
            <a:r>
              <a:rPr lang="en-US" dirty="0" smtClean="0"/>
              <a:t>Month DD, YYYY</a:t>
            </a:r>
            <a:endParaRPr lang="en-US" dirty="0"/>
          </a:p>
        </p:txBody>
      </p:sp>
      <p:sp>
        <p:nvSpPr>
          <p:cNvPr id="11" name="Text Placeholder 12"/>
          <p:cNvSpPr>
            <a:spLocks noGrp="1"/>
          </p:cNvSpPr>
          <p:nvPr>
            <p:ph type="body" sz="quarter" idx="14" hasCustomPrompt="1"/>
          </p:nvPr>
        </p:nvSpPr>
        <p:spPr>
          <a:xfrm>
            <a:off x="2737184" y="5466630"/>
            <a:ext cx="5943600" cy="575068"/>
          </a:xfrm>
        </p:spPr>
        <p:txBody>
          <a:bodyPr anchor="b" anchorCtr="0">
            <a:noAutofit/>
          </a:bodyPr>
          <a:lstStyle>
            <a:lvl1pPr algn="r">
              <a:buFontTx/>
              <a:buNone/>
              <a:defRPr sz="1400" b="0" baseline="0">
                <a:solidFill>
                  <a:schemeClr val="accent1"/>
                </a:solidFill>
              </a:defRPr>
            </a:lvl1pPr>
          </a:lstStyle>
          <a:p>
            <a:pPr lvl="0"/>
            <a:r>
              <a:rPr lang="en-US" dirty="0" smtClean="0"/>
              <a:t>Click to edit presenter first and last name, and title</a:t>
            </a:r>
            <a:endParaRPr lang="en-US" dirty="0"/>
          </a:p>
        </p:txBody>
      </p:sp>
      <p:pic>
        <p:nvPicPr>
          <p:cNvPr id="15" name="Picture 1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537784" y="459970"/>
            <a:ext cx="1143000" cy="1143000"/>
          </a:xfrm>
          <a:prstGeom prst="rect">
            <a:avLst/>
          </a:prstGeom>
        </p:spPr>
      </p:pic>
      <p:sp>
        <p:nvSpPr>
          <p:cNvPr id="16" name="TextBox 15"/>
          <p:cNvSpPr txBox="1"/>
          <p:nvPr userDrawn="1"/>
        </p:nvSpPr>
        <p:spPr>
          <a:xfrm>
            <a:off x="457200" y="6204891"/>
            <a:ext cx="1554480" cy="215444"/>
          </a:xfrm>
          <a:prstGeom prst="rect">
            <a:avLst/>
          </a:prstGeom>
          <a:noFill/>
        </p:spPr>
        <p:txBody>
          <a:bodyPr wrap="square" lIns="0" tIns="0" rIns="0" bIns="0" rtlCol="0" anchor="b" anchorCtr="0">
            <a:spAutoFit/>
          </a:bodyPr>
          <a:lstStyle/>
          <a:p>
            <a:pPr algn="l"/>
            <a:r>
              <a:rPr lang="en-US" sz="1400" b="1" dirty="0" smtClean="0">
                <a:solidFill>
                  <a:schemeClr val="accent1"/>
                </a:solidFill>
              </a:rPr>
              <a:t>ftserussell.com</a:t>
            </a:r>
            <a:endParaRPr lang="en-US" sz="1400" b="1" dirty="0">
              <a:solidFill>
                <a:schemeClr val="accent1"/>
              </a:solidFill>
            </a:endParaRPr>
          </a:p>
        </p:txBody>
      </p:sp>
    </p:spTree>
    <p:extLst>
      <p:ext uri="{BB962C8B-B14F-4D97-AF65-F5344CB8AC3E}">
        <p14:creationId xmlns:p14="http://schemas.microsoft.com/office/powerpoint/2010/main" val="3389891534"/>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ection_burgundy">
    <p:bg>
      <p:bgPr>
        <a:solidFill>
          <a:srgbClr val="541832"/>
        </a:solidFill>
        <a:effectLst/>
      </p:bgPr>
    </p:bg>
    <p:spTree>
      <p:nvGrpSpPr>
        <p:cNvPr id="1" name=""/>
        <p:cNvGrpSpPr/>
        <p:nvPr/>
      </p:nvGrpSpPr>
      <p:grpSpPr>
        <a:xfrm>
          <a:off x="0" y="0"/>
          <a:ext cx="0" cy="0"/>
          <a:chOff x="0" y="0"/>
          <a:chExt cx="0" cy="0"/>
        </a:xfrm>
      </p:grpSpPr>
      <p:sp>
        <p:nvSpPr>
          <p:cNvPr id="7" name="Rectangle 6"/>
          <p:cNvSpPr/>
          <p:nvPr userDrawn="1"/>
        </p:nvSpPr>
        <p:spPr>
          <a:xfrm>
            <a:off x="0" y="6326376"/>
            <a:ext cx="9144000" cy="49973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hasCustomPrompt="1"/>
          </p:nvPr>
        </p:nvSpPr>
        <p:spPr>
          <a:xfrm>
            <a:off x="457200" y="4059029"/>
            <a:ext cx="5943600" cy="881271"/>
          </a:xfrm>
        </p:spPr>
        <p:txBody>
          <a:bodyPr lIns="0" tIns="91440" rIns="0" bIns="0" anchor="t">
            <a:normAutofit/>
          </a:bodyPr>
          <a:lstStyle>
            <a:lvl1pPr algn="l">
              <a:defRPr sz="3600" b="1" baseline="0">
                <a:solidFill>
                  <a:schemeClr val="bg1"/>
                </a:solidFill>
              </a:defRPr>
            </a:lvl1pPr>
          </a:lstStyle>
          <a:p>
            <a:r>
              <a:rPr lang="en-US" dirty="0" smtClean="0"/>
              <a:t>Section title</a:t>
            </a:r>
            <a:endParaRPr lang="en-US" dirty="0"/>
          </a:p>
        </p:txBody>
      </p:sp>
      <p:sp>
        <p:nvSpPr>
          <p:cNvPr id="3" name="Subtitle 2"/>
          <p:cNvSpPr>
            <a:spLocks noGrp="1"/>
          </p:cNvSpPr>
          <p:nvPr>
            <p:ph type="subTitle" idx="1" hasCustomPrompt="1"/>
          </p:nvPr>
        </p:nvSpPr>
        <p:spPr>
          <a:xfrm>
            <a:off x="457200" y="3048000"/>
            <a:ext cx="5943600" cy="1000067"/>
          </a:xfrm>
        </p:spPr>
        <p:txBody>
          <a:bodyPr lIns="0" tIns="0" rIns="0" bIns="0" anchor="b"/>
          <a:lstStyle>
            <a:lvl1pPr marL="0" indent="0" algn="l">
              <a:buNone/>
              <a:defRPr sz="2400" b="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smtClean="0"/>
              <a:t>Section subtitle</a:t>
            </a:r>
            <a:endParaRPr lang="en-US" dirty="0"/>
          </a:p>
        </p:txBody>
      </p:sp>
      <p:cxnSp>
        <p:nvCxnSpPr>
          <p:cNvPr id="15" name="Straight Connector 14"/>
          <p:cNvCxnSpPr/>
          <p:nvPr userDrawn="1"/>
        </p:nvCxnSpPr>
        <p:spPr>
          <a:xfrm>
            <a:off x="457200" y="6400800"/>
            <a:ext cx="8229600"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16" name="TextBox 15"/>
          <p:cNvSpPr txBox="1"/>
          <p:nvPr userDrawn="1"/>
        </p:nvSpPr>
        <p:spPr>
          <a:xfrm>
            <a:off x="457200" y="6464507"/>
            <a:ext cx="914400" cy="123111"/>
          </a:xfrm>
          <a:prstGeom prst="rect">
            <a:avLst/>
          </a:prstGeom>
          <a:noFill/>
        </p:spPr>
        <p:txBody>
          <a:bodyPr wrap="square" lIns="0" tIns="0" rIns="0" bIns="0" rtlCol="0" anchor="t" anchorCtr="0">
            <a:spAutoFit/>
          </a:bodyPr>
          <a:lstStyle/>
          <a:p>
            <a:pPr algn="l"/>
            <a:r>
              <a:rPr lang="en-US" sz="800" b="1" dirty="0" smtClean="0">
                <a:solidFill>
                  <a:schemeClr val="bg1">
                    <a:lumMod val="75000"/>
                  </a:schemeClr>
                </a:solidFill>
              </a:rPr>
              <a:t>FTSE Russell</a:t>
            </a:r>
            <a:endParaRPr lang="en-US" sz="800" b="1" dirty="0">
              <a:solidFill>
                <a:schemeClr val="bg1">
                  <a:lumMod val="75000"/>
                </a:schemeClr>
              </a:solidFill>
            </a:endParaRPr>
          </a:p>
        </p:txBody>
      </p:sp>
      <p:sp>
        <p:nvSpPr>
          <p:cNvPr id="18" name="TextBox 17"/>
          <p:cNvSpPr txBox="1"/>
          <p:nvPr userDrawn="1"/>
        </p:nvSpPr>
        <p:spPr>
          <a:xfrm>
            <a:off x="7772400" y="6464507"/>
            <a:ext cx="914400" cy="123111"/>
          </a:xfrm>
          <a:prstGeom prst="rect">
            <a:avLst/>
          </a:prstGeom>
          <a:noFill/>
        </p:spPr>
        <p:txBody>
          <a:bodyPr wrap="square" lIns="0" tIns="0" rIns="0" bIns="0" rtlCol="0" anchor="t" anchorCtr="0">
            <a:spAutoFit/>
          </a:bodyPr>
          <a:lstStyle/>
          <a:p>
            <a:pPr algn="r"/>
            <a:fld id="{B0F01371-A313-418D-8606-07969BC1E874}" type="slidenum">
              <a:rPr lang="en-US" sz="800" b="0" smtClean="0">
                <a:solidFill>
                  <a:schemeClr val="bg1">
                    <a:lumMod val="75000"/>
                  </a:schemeClr>
                </a:solidFill>
              </a:rPr>
              <a:pPr algn="r"/>
              <a:t>‹#›</a:t>
            </a:fld>
            <a:endParaRPr lang="en-US" sz="800" b="0" dirty="0">
              <a:solidFill>
                <a:schemeClr val="bg1">
                  <a:lumMod val="75000"/>
                </a:schemeClr>
              </a:solidFill>
            </a:endParaRPr>
          </a:p>
        </p:txBody>
      </p:sp>
    </p:spTree>
    <p:extLst>
      <p:ext uri="{BB962C8B-B14F-4D97-AF65-F5344CB8AC3E}">
        <p14:creationId xmlns:p14="http://schemas.microsoft.com/office/powerpoint/2010/main" val="769198618"/>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ection_white">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457200" y="4059029"/>
            <a:ext cx="5943600" cy="881271"/>
          </a:xfrm>
        </p:spPr>
        <p:txBody>
          <a:bodyPr lIns="0" tIns="91440" rIns="0" bIns="0" anchor="t">
            <a:normAutofit/>
          </a:bodyPr>
          <a:lstStyle>
            <a:lvl1pPr algn="l">
              <a:defRPr sz="3600" b="1" baseline="0">
                <a:solidFill>
                  <a:schemeClr val="accent1"/>
                </a:solidFill>
              </a:defRPr>
            </a:lvl1pPr>
          </a:lstStyle>
          <a:p>
            <a:r>
              <a:rPr lang="en-US" dirty="0" smtClean="0"/>
              <a:t>Section title</a:t>
            </a:r>
            <a:endParaRPr lang="en-US" dirty="0"/>
          </a:p>
        </p:txBody>
      </p:sp>
      <p:sp>
        <p:nvSpPr>
          <p:cNvPr id="3" name="Subtitle 2"/>
          <p:cNvSpPr>
            <a:spLocks noGrp="1"/>
          </p:cNvSpPr>
          <p:nvPr>
            <p:ph type="subTitle" idx="1" hasCustomPrompt="1"/>
          </p:nvPr>
        </p:nvSpPr>
        <p:spPr>
          <a:xfrm>
            <a:off x="457200" y="3048000"/>
            <a:ext cx="5943600" cy="1000067"/>
          </a:xfrm>
        </p:spPr>
        <p:txBody>
          <a:bodyPr lIns="0" tIns="0" rIns="0" bIns="0" anchor="b"/>
          <a:lstStyle>
            <a:lvl1pPr marL="0" indent="0" algn="l">
              <a:buNone/>
              <a:defRPr sz="2400" b="0">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smtClean="0"/>
              <a:t>Section subtitle</a:t>
            </a:r>
            <a:endParaRPr lang="en-US" dirty="0"/>
          </a:p>
        </p:txBody>
      </p:sp>
    </p:spTree>
    <p:extLst>
      <p:ext uri="{BB962C8B-B14F-4D97-AF65-F5344CB8AC3E}">
        <p14:creationId xmlns:p14="http://schemas.microsoft.com/office/powerpoint/2010/main" val="781302634"/>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_and_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419100"/>
            <a:ext cx="8229600" cy="800099"/>
          </a:xfrm>
        </p:spPr>
        <p:txBody>
          <a:bodyPr/>
          <a:lstStyle>
            <a:lvl1pPr>
              <a:defRPr/>
            </a:lvl1pPr>
          </a:lstStyle>
          <a:p>
            <a:r>
              <a:rPr lang="en-US" dirty="0" smtClean="0"/>
              <a:t>Click to edit master title style</a:t>
            </a:r>
            <a:endParaRPr lang="en-US" dirty="0"/>
          </a:p>
        </p:txBody>
      </p:sp>
      <p:sp>
        <p:nvSpPr>
          <p:cNvPr id="6" name="Text Placeholder 5"/>
          <p:cNvSpPr>
            <a:spLocks noGrp="1"/>
          </p:cNvSpPr>
          <p:nvPr>
            <p:ph type="body" sz="quarter" idx="12" hasCustomPrompt="1"/>
          </p:nvPr>
        </p:nvSpPr>
        <p:spPr>
          <a:xfrm>
            <a:off x="457200" y="1384343"/>
            <a:ext cx="8229600" cy="4559300"/>
          </a:xfrm>
        </p:spPr>
        <p:txBody>
          <a:bodyPr>
            <a:noAutofit/>
          </a:bodyPr>
          <a:lstStyle>
            <a:lvl1pPr>
              <a:defRPr/>
            </a:lvl1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692911851"/>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Internal_us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419100"/>
            <a:ext cx="8229600" cy="800099"/>
          </a:xfrm>
        </p:spPr>
        <p:txBody>
          <a:bodyPr/>
          <a:lstStyle>
            <a:lvl1pPr>
              <a:defRPr/>
            </a:lvl1pPr>
          </a:lstStyle>
          <a:p>
            <a:r>
              <a:rPr lang="en-US" dirty="0" smtClean="0"/>
              <a:t>Click to edit master title style</a:t>
            </a:r>
            <a:endParaRPr lang="en-US" dirty="0"/>
          </a:p>
        </p:txBody>
      </p:sp>
      <p:sp>
        <p:nvSpPr>
          <p:cNvPr id="6" name="Text Placeholder 5"/>
          <p:cNvSpPr>
            <a:spLocks noGrp="1"/>
          </p:cNvSpPr>
          <p:nvPr>
            <p:ph type="body" sz="quarter" idx="12" hasCustomPrompt="1"/>
          </p:nvPr>
        </p:nvSpPr>
        <p:spPr>
          <a:xfrm>
            <a:off x="457200" y="1384343"/>
            <a:ext cx="8229600" cy="4559300"/>
          </a:xfrm>
        </p:spPr>
        <p:txBody>
          <a:bodyPr>
            <a:noAutofit/>
          </a:bodyPr>
          <a:lstStyle>
            <a:lvl1pPr>
              <a:defRPr/>
            </a:lvl1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TextBox 3"/>
          <p:cNvSpPr txBox="1"/>
          <p:nvPr userDrawn="1"/>
        </p:nvSpPr>
        <p:spPr>
          <a:xfrm>
            <a:off x="3587750" y="6460825"/>
            <a:ext cx="1968500" cy="123111"/>
          </a:xfrm>
          <a:prstGeom prst="rect">
            <a:avLst/>
          </a:prstGeom>
          <a:noFill/>
        </p:spPr>
        <p:txBody>
          <a:bodyPr wrap="square" lIns="0" tIns="0" rIns="0" bIns="0" rtlCol="0">
            <a:spAutoFit/>
          </a:bodyPr>
          <a:lstStyle/>
          <a:p>
            <a:pPr algn="ctr"/>
            <a:r>
              <a:rPr lang="en-US" sz="800" dirty="0" smtClean="0"/>
              <a:t>INTERNAL</a:t>
            </a:r>
            <a:r>
              <a:rPr lang="en-US" sz="800" baseline="0" dirty="0" smtClean="0"/>
              <a:t> USE ONLY</a:t>
            </a:r>
            <a:endParaRPr lang="en-US" sz="800" dirty="0"/>
          </a:p>
        </p:txBody>
      </p:sp>
    </p:spTree>
    <p:extLst>
      <p:ext uri="{BB962C8B-B14F-4D97-AF65-F5344CB8AC3E}">
        <p14:creationId xmlns:p14="http://schemas.microsoft.com/office/powerpoint/2010/main" val="420208732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twoObj" preserve="1">
  <p:cSld name="Two_column_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419100"/>
            <a:ext cx="8229600" cy="800099"/>
          </a:xfrm>
        </p:spPr>
        <p:txBody>
          <a:bodyPr>
            <a:noAutofit/>
          </a:bodyPr>
          <a:lstStyle>
            <a:lvl1pPr>
              <a:defRPr/>
            </a:lvl1pPr>
          </a:lstStyle>
          <a:p>
            <a:r>
              <a:rPr lang="en-US" dirty="0" smtClean="0"/>
              <a:t>Click to edit master title style</a:t>
            </a:r>
            <a:endParaRPr lang="en-US" dirty="0"/>
          </a:p>
        </p:txBody>
      </p:sp>
      <p:sp>
        <p:nvSpPr>
          <p:cNvPr id="3" name="Content Placeholder 2"/>
          <p:cNvSpPr>
            <a:spLocks noGrp="1"/>
          </p:cNvSpPr>
          <p:nvPr>
            <p:ph sz="half" idx="1" hasCustomPrompt="1"/>
          </p:nvPr>
        </p:nvSpPr>
        <p:spPr>
          <a:xfrm>
            <a:off x="457200" y="1371600"/>
            <a:ext cx="3886200" cy="4351338"/>
          </a:xfrm>
        </p:spPr>
        <p:txBody>
          <a:bodyPr>
            <a:noAutofit/>
          </a:bodyPr>
          <a:lstStyle>
            <a:lvl1pPr>
              <a:defRPr/>
            </a:lvl1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hasCustomPrompt="1"/>
          </p:nvPr>
        </p:nvSpPr>
        <p:spPr>
          <a:xfrm>
            <a:off x="4800600" y="1385050"/>
            <a:ext cx="3886200" cy="4351338"/>
          </a:xfrm>
        </p:spPr>
        <p:txBody>
          <a:bodyPr>
            <a:noAutofit/>
          </a:bodyPr>
          <a:lstStyle>
            <a:lvl1pPr>
              <a:defRPr/>
            </a:lvl1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978173594"/>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_only">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419100"/>
            <a:ext cx="8235244" cy="800099"/>
          </a:xfrm>
        </p:spPr>
        <p:txBody>
          <a:bodyPr>
            <a:noAutofit/>
          </a:bodyPr>
          <a:lstStyle>
            <a:lvl1pPr>
              <a:defRPr/>
            </a:lvl1pPr>
          </a:lstStyle>
          <a:p>
            <a:r>
              <a:rPr lang="en-US" dirty="0" smtClean="0"/>
              <a:t>Click to edit master title style</a:t>
            </a:r>
            <a:endParaRPr lang="en-US" dirty="0"/>
          </a:p>
        </p:txBody>
      </p:sp>
      <p:sp>
        <p:nvSpPr>
          <p:cNvPr id="7" name="Text Placeholder 6"/>
          <p:cNvSpPr>
            <a:spLocks noGrp="1"/>
          </p:cNvSpPr>
          <p:nvPr>
            <p:ph type="body" sz="quarter" idx="11" hasCustomPrompt="1"/>
          </p:nvPr>
        </p:nvSpPr>
        <p:spPr>
          <a:xfrm>
            <a:off x="457200" y="6091997"/>
            <a:ext cx="8235244" cy="307777"/>
          </a:xfrm>
        </p:spPr>
        <p:txBody>
          <a:bodyPr wrap="square" tIns="91440" bIns="91440" anchor="b" anchorCtr="0">
            <a:spAutoFit/>
          </a:bodyPr>
          <a:lstStyle>
            <a:lvl1pPr marL="0" indent="0">
              <a:buNone/>
              <a:defRPr sz="800" b="0">
                <a:solidFill>
                  <a:schemeClr val="tx1">
                    <a:lumMod val="50000"/>
                    <a:lumOff val="50000"/>
                  </a:schemeClr>
                </a:solidFill>
              </a:defRPr>
            </a:lvl1pPr>
          </a:lstStyle>
          <a:p>
            <a:pPr lvl="0"/>
            <a:r>
              <a:rPr lang="en-US" dirty="0" smtClean="0"/>
              <a:t>Source: Insert source or footnote copy here</a:t>
            </a:r>
            <a:endParaRPr lang="en-US" dirty="0"/>
          </a:p>
        </p:txBody>
      </p:sp>
    </p:spTree>
    <p:extLst>
      <p:ext uri="{BB962C8B-B14F-4D97-AF65-F5344CB8AC3E}">
        <p14:creationId xmlns:p14="http://schemas.microsoft.com/office/powerpoint/2010/main" val="1034410688"/>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image" Target="../media/image1.emf"/><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419100"/>
            <a:ext cx="7886700" cy="800099"/>
          </a:xfrm>
          <a:prstGeom prst="rect">
            <a:avLst/>
          </a:prstGeom>
        </p:spPr>
        <p:txBody>
          <a:bodyPr vert="horz" lIns="0" tIns="0" rIns="0" bIns="0" rtlCol="0" anchor="t" anchorCtr="0">
            <a:no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457200" y="1371600"/>
            <a:ext cx="7886700" cy="4351338"/>
          </a:xfrm>
          <a:prstGeom prst="rect">
            <a:avLst/>
          </a:prstGeom>
        </p:spPr>
        <p:txBody>
          <a:bodyPr vert="horz" lIns="0" tIns="0" rIns="0" bIns="0" rtlCol="0">
            <a:no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cxnSp>
        <p:nvCxnSpPr>
          <p:cNvPr id="9" name="Straight Connector 8"/>
          <p:cNvCxnSpPr/>
          <p:nvPr userDrawn="1"/>
        </p:nvCxnSpPr>
        <p:spPr>
          <a:xfrm>
            <a:off x="457200" y="6400800"/>
            <a:ext cx="8229600" cy="0"/>
          </a:xfrm>
          <a:prstGeom prst="line">
            <a:avLst/>
          </a:prstGeom>
          <a:ln>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10" name="TextBox 9"/>
          <p:cNvSpPr txBox="1"/>
          <p:nvPr userDrawn="1"/>
        </p:nvSpPr>
        <p:spPr>
          <a:xfrm>
            <a:off x="457200" y="6408715"/>
            <a:ext cx="914400" cy="228600"/>
          </a:xfrm>
          <a:prstGeom prst="rect">
            <a:avLst/>
          </a:prstGeom>
          <a:noFill/>
        </p:spPr>
        <p:txBody>
          <a:bodyPr wrap="square" lIns="0" tIns="0" rIns="0" bIns="0" rtlCol="0" anchor="ctr" anchorCtr="0">
            <a:spAutoFit/>
          </a:bodyPr>
          <a:lstStyle/>
          <a:p>
            <a:pPr algn="l"/>
            <a:r>
              <a:rPr lang="en-US" sz="800" b="1" dirty="0" smtClean="0">
                <a:solidFill>
                  <a:schemeClr val="tx1">
                    <a:lumMod val="75000"/>
                    <a:lumOff val="25000"/>
                  </a:schemeClr>
                </a:solidFill>
              </a:rPr>
              <a:t>FTSE Russell</a:t>
            </a:r>
            <a:endParaRPr lang="en-US" sz="800" b="1" dirty="0">
              <a:solidFill>
                <a:schemeClr val="tx1">
                  <a:lumMod val="75000"/>
                  <a:lumOff val="25000"/>
                </a:schemeClr>
              </a:solidFill>
            </a:endParaRPr>
          </a:p>
        </p:txBody>
      </p:sp>
      <p:sp>
        <p:nvSpPr>
          <p:cNvPr id="11" name="TextBox 10"/>
          <p:cNvSpPr txBox="1"/>
          <p:nvPr userDrawn="1"/>
        </p:nvSpPr>
        <p:spPr>
          <a:xfrm>
            <a:off x="7772400" y="6408715"/>
            <a:ext cx="914400" cy="228600"/>
          </a:xfrm>
          <a:prstGeom prst="rect">
            <a:avLst/>
          </a:prstGeom>
          <a:noFill/>
        </p:spPr>
        <p:txBody>
          <a:bodyPr wrap="square" lIns="0" tIns="0" rIns="0" bIns="0" rtlCol="0" anchor="ctr" anchorCtr="0">
            <a:spAutoFit/>
          </a:bodyPr>
          <a:lstStyle/>
          <a:p>
            <a:pPr algn="r"/>
            <a:fld id="{B0F01371-A313-418D-8606-07969BC1E874}" type="slidenum">
              <a:rPr lang="en-US" sz="800" b="0" smtClean="0">
                <a:solidFill>
                  <a:schemeClr val="tx1">
                    <a:lumMod val="75000"/>
                    <a:lumOff val="25000"/>
                  </a:schemeClr>
                </a:solidFill>
              </a:rPr>
              <a:pPr algn="r"/>
              <a:t>‹#›</a:t>
            </a:fld>
            <a:endParaRPr lang="en-US" sz="800" b="0" dirty="0">
              <a:solidFill>
                <a:schemeClr val="tx1">
                  <a:lumMod val="75000"/>
                  <a:lumOff val="25000"/>
                </a:schemeClr>
              </a:solidFill>
            </a:endParaRPr>
          </a:p>
        </p:txBody>
      </p:sp>
      <p:pic>
        <p:nvPicPr>
          <p:cNvPr id="4" name="Picture 3"/>
          <p:cNvPicPr>
            <a:picLocks noChangeAspect="1"/>
          </p:cNvPicPr>
          <p:nvPr userDrawn="1"/>
        </p:nvPicPr>
        <p:blipFill>
          <a:blip r:embed="rId21" cstate="print">
            <a:extLst>
              <a:ext uri="{28A0092B-C50C-407E-A947-70E740481C1C}">
                <a14:useLocalDpi xmlns:a14="http://schemas.microsoft.com/office/drawing/2010/main" val="0"/>
              </a:ext>
            </a:extLst>
          </a:blip>
          <a:stretch>
            <a:fillRect/>
          </a:stretch>
        </p:blipFill>
        <p:spPr>
          <a:xfrm>
            <a:off x="9242198" y="0"/>
            <a:ext cx="585000" cy="4657501"/>
          </a:xfrm>
          <a:prstGeom prst="rect">
            <a:avLst/>
          </a:prstGeom>
        </p:spPr>
      </p:pic>
    </p:spTree>
    <p:extLst>
      <p:ext uri="{BB962C8B-B14F-4D97-AF65-F5344CB8AC3E}">
        <p14:creationId xmlns:p14="http://schemas.microsoft.com/office/powerpoint/2010/main" val="3008946066"/>
      </p:ext>
    </p:extLst>
  </p:cSld>
  <p:clrMap bg1="lt1" tx1="dk1" bg2="lt2" tx2="dk2" accent1="accent1" accent2="accent2" accent3="accent3" accent4="accent4" accent5="accent5" accent6="accent6" hlink="hlink" folHlink="folHlink"/>
  <p:sldLayoutIdLst>
    <p:sldLayoutId id="2147483678" r:id="rId1"/>
    <p:sldLayoutId id="2147483695" r:id="rId2"/>
    <p:sldLayoutId id="2147483696" r:id="rId3"/>
    <p:sldLayoutId id="2147483688" r:id="rId4"/>
    <p:sldLayoutId id="2147483689" r:id="rId5"/>
    <p:sldLayoutId id="2147483680" r:id="rId6"/>
    <p:sldLayoutId id="2147483692" r:id="rId7"/>
    <p:sldLayoutId id="2147483664" r:id="rId8"/>
    <p:sldLayoutId id="2147483666" r:id="rId9"/>
    <p:sldLayoutId id="2147483667" r:id="rId10"/>
    <p:sldLayoutId id="2147483690" r:id="rId11"/>
    <p:sldLayoutId id="2147483684" r:id="rId12"/>
    <p:sldLayoutId id="2147483686" r:id="rId13"/>
    <p:sldLayoutId id="2147483685" r:id="rId14"/>
    <p:sldLayoutId id="2147483700" r:id="rId15"/>
    <p:sldLayoutId id="2147483701" r:id="rId16"/>
    <p:sldLayoutId id="2147483704" r:id="rId17"/>
    <p:sldLayoutId id="2147483705" r:id="rId18"/>
    <p:sldLayoutId id="2147483706" r:id="rId19"/>
  </p:sldLayoutIdLst>
  <p:timing>
    <p:tnLst>
      <p:par>
        <p:cTn id="1" dur="indefinite" restart="never" nodeType="tmRoot"/>
      </p:par>
    </p:tnLst>
  </p:timing>
  <p:txStyles>
    <p:titleStyle>
      <a:lvl1pPr algn="l" defTabSz="914400" rtl="0" eaLnBrk="1" latinLnBrk="0" hangingPunct="1">
        <a:lnSpc>
          <a:spcPct val="90000"/>
        </a:lnSpc>
        <a:spcBef>
          <a:spcPct val="0"/>
        </a:spcBef>
        <a:buNone/>
        <a:defRPr sz="2800" b="1" kern="1200">
          <a:solidFill>
            <a:srgbClr val="541832"/>
          </a:solidFill>
          <a:latin typeface="+mj-lt"/>
          <a:ea typeface="+mj-ea"/>
          <a:cs typeface="+mj-cs"/>
        </a:defRPr>
      </a:lvl1pPr>
    </p:titleStyle>
    <p:bodyStyle>
      <a:lvl1pPr marL="228600" indent="-228600" algn="l" defTabSz="914400" rtl="0" eaLnBrk="1" latinLnBrk="0" hangingPunct="1">
        <a:lnSpc>
          <a:spcPct val="100000"/>
        </a:lnSpc>
        <a:spcBef>
          <a:spcPts val="0"/>
        </a:spcBef>
        <a:spcAft>
          <a:spcPts val="900"/>
        </a:spcAft>
        <a:buFont typeface="Arial" panose="020B0604020202020204" pitchFamily="34" charset="0"/>
        <a:buChar char="•"/>
        <a:defRPr sz="2400" b="1" kern="1200">
          <a:solidFill>
            <a:srgbClr val="541832"/>
          </a:solidFill>
          <a:latin typeface="+mn-lt"/>
          <a:ea typeface="+mn-ea"/>
          <a:cs typeface="+mn-cs"/>
        </a:defRPr>
      </a:lvl1pPr>
      <a:lvl2pPr marL="457200" indent="-228600" algn="l" defTabSz="914400" rtl="0" eaLnBrk="1" latinLnBrk="0" hangingPunct="1">
        <a:lnSpc>
          <a:spcPct val="120000"/>
        </a:lnSpc>
        <a:spcBef>
          <a:spcPts val="0"/>
        </a:spcBef>
        <a:spcAft>
          <a:spcPts val="900"/>
        </a:spcAft>
        <a:buFont typeface="Arial" panose="020B0604020202020204" pitchFamily="34" charset="0"/>
        <a:buChar char="•"/>
        <a:defRPr sz="2400" kern="1200">
          <a:solidFill>
            <a:schemeClr val="tx1">
              <a:lumMod val="75000"/>
              <a:lumOff val="25000"/>
            </a:schemeClr>
          </a:solidFill>
          <a:latin typeface="+mn-lt"/>
          <a:ea typeface="+mn-ea"/>
          <a:cs typeface="+mn-cs"/>
        </a:defRPr>
      </a:lvl2pPr>
      <a:lvl3pPr marL="685800" indent="-228600" algn="l" defTabSz="914400" rtl="0" eaLnBrk="1" latinLnBrk="0" hangingPunct="1">
        <a:lnSpc>
          <a:spcPct val="120000"/>
        </a:lnSpc>
        <a:spcBef>
          <a:spcPts val="0"/>
        </a:spcBef>
        <a:spcAft>
          <a:spcPts val="900"/>
        </a:spcAft>
        <a:buFont typeface="Arial" panose="020B0604020202020204" pitchFamily="34" charset="0"/>
        <a:buChar char="•"/>
        <a:defRPr sz="2000" kern="1200">
          <a:solidFill>
            <a:schemeClr val="tx1">
              <a:lumMod val="75000"/>
              <a:lumOff val="25000"/>
            </a:schemeClr>
          </a:solidFill>
          <a:latin typeface="+mn-lt"/>
          <a:ea typeface="+mn-ea"/>
          <a:cs typeface="+mn-cs"/>
        </a:defRPr>
      </a:lvl3pPr>
      <a:lvl4pPr marL="914400" indent="-228600" algn="l" defTabSz="914400" rtl="0" eaLnBrk="1" latinLnBrk="0" hangingPunct="1">
        <a:lnSpc>
          <a:spcPct val="120000"/>
        </a:lnSpc>
        <a:spcBef>
          <a:spcPts val="0"/>
        </a:spcBef>
        <a:spcAft>
          <a:spcPts val="900"/>
        </a:spcAft>
        <a:buFont typeface="Arial" panose="020B0604020202020204" pitchFamily="34" charset="0"/>
        <a:buChar char="•"/>
        <a:defRPr sz="1600" kern="1200">
          <a:solidFill>
            <a:schemeClr val="tx1">
              <a:lumMod val="75000"/>
              <a:lumOff val="25000"/>
            </a:schemeClr>
          </a:solidFill>
          <a:latin typeface="+mn-lt"/>
          <a:ea typeface="+mn-ea"/>
          <a:cs typeface="+mn-cs"/>
        </a:defRPr>
      </a:lvl4pPr>
      <a:lvl5pPr marL="1143000" indent="-228600" algn="l" defTabSz="914400" rtl="0" eaLnBrk="1" latinLnBrk="0" hangingPunct="1">
        <a:lnSpc>
          <a:spcPct val="120000"/>
        </a:lnSpc>
        <a:spcBef>
          <a:spcPts val="0"/>
        </a:spcBef>
        <a:spcAft>
          <a:spcPts val="900"/>
        </a:spcAft>
        <a:buFont typeface="Arial" panose="020B0604020202020204" pitchFamily="34" charset="0"/>
        <a:buChar char="•"/>
        <a:defRPr sz="1200" b="0" kern="1200" cap="all" baseline="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xmlns="">
        <p15:guide id="1" orient="horz" pos="264">
          <p15:clr>
            <a:srgbClr val="F26B43"/>
          </p15:clr>
        </p15:guide>
        <p15:guide id="2" orient="horz" pos="768">
          <p15:clr>
            <a:srgbClr val="F26B43"/>
          </p15:clr>
        </p15:guide>
        <p15:guide id="3" pos="288">
          <p15:clr>
            <a:srgbClr val="F26B43"/>
          </p15:clr>
        </p15:guide>
        <p15:guide id="4" pos="5472">
          <p15:clr>
            <a:srgbClr val="F26B43"/>
          </p15:clr>
        </p15:guide>
        <p15:guide id="5" orient="horz" pos="864">
          <p15:clr>
            <a:srgbClr val="F26B43"/>
          </p15:clr>
        </p15:guide>
        <p15:guide id="6" orient="horz" pos="4032">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8" Type="http://schemas.openxmlformats.org/officeDocument/2006/relationships/image" Target="../media/image9.png"/><Relationship Id="rId13" Type="http://schemas.openxmlformats.org/officeDocument/2006/relationships/image" Target="../media/image14.jpeg"/><Relationship Id="rId18" Type="http://schemas.openxmlformats.org/officeDocument/2006/relationships/image" Target="../media/image19.png"/><Relationship Id="rId3" Type="http://schemas.openxmlformats.org/officeDocument/2006/relationships/chart" Target="../charts/chart1.xml"/><Relationship Id="rId21" Type="http://schemas.openxmlformats.org/officeDocument/2006/relationships/image" Target="../media/image22.png"/><Relationship Id="rId7" Type="http://schemas.openxmlformats.org/officeDocument/2006/relationships/image" Target="../media/image8.png"/><Relationship Id="rId12" Type="http://schemas.openxmlformats.org/officeDocument/2006/relationships/image" Target="../media/image13.jpeg"/><Relationship Id="rId17" Type="http://schemas.openxmlformats.org/officeDocument/2006/relationships/image" Target="../media/image18.png"/><Relationship Id="rId2" Type="http://schemas.openxmlformats.org/officeDocument/2006/relationships/notesSlide" Target="../notesSlides/notesSlide1.xml"/><Relationship Id="rId16" Type="http://schemas.openxmlformats.org/officeDocument/2006/relationships/image" Target="../media/image17.png"/><Relationship Id="rId20" Type="http://schemas.openxmlformats.org/officeDocument/2006/relationships/image" Target="../media/image21.png"/><Relationship Id="rId1" Type="http://schemas.openxmlformats.org/officeDocument/2006/relationships/slideLayout" Target="../slideLayouts/slideLayout19.xml"/><Relationship Id="rId6" Type="http://schemas.openxmlformats.org/officeDocument/2006/relationships/image" Target="../media/image7.png"/><Relationship Id="rId11" Type="http://schemas.openxmlformats.org/officeDocument/2006/relationships/image" Target="../media/image12.jpeg"/><Relationship Id="rId5" Type="http://schemas.openxmlformats.org/officeDocument/2006/relationships/image" Target="../media/image6.png"/><Relationship Id="rId15" Type="http://schemas.openxmlformats.org/officeDocument/2006/relationships/image" Target="../media/image16.png"/><Relationship Id="rId23" Type="http://schemas.openxmlformats.org/officeDocument/2006/relationships/image" Target="../media/image24.jpeg"/><Relationship Id="rId10" Type="http://schemas.openxmlformats.org/officeDocument/2006/relationships/image" Target="../media/image11.png"/><Relationship Id="rId19" Type="http://schemas.openxmlformats.org/officeDocument/2006/relationships/image" Target="../media/image20.png"/><Relationship Id="rId4" Type="http://schemas.openxmlformats.org/officeDocument/2006/relationships/chart" Target="../charts/chart2.xml"/><Relationship Id="rId9" Type="http://schemas.openxmlformats.org/officeDocument/2006/relationships/image" Target="../media/image10.jpeg"/><Relationship Id="rId14" Type="http://schemas.openxmlformats.org/officeDocument/2006/relationships/image" Target="../media/image15.jpeg"/><Relationship Id="rId22" Type="http://schemas.openxmlformats.org/officeDocument/2006/relationships/image" Target="../media/image23.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2" Type="http://schemas.openxmlformats.org/officeDocument/2006/relationships/hyperlink" Target="mailto:grynhoud@ftserussell.com" TargetMode="External"/><Relationship Id="rId1" Type="http://schemas.openxmlformats.org/officeDocument/2006/relationships/slideLayout" Target="../slideLayouts/slideLayout1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jpeg"/><Relationship Id="rId1" Type="http://schemas.openxmlformats.org/officeDocument/2006/relationships/slideLayout" Target="../slideLayouts/slideLayout6.xml"/><Relationship Id="rId5" Type="http://schemas.openxmlformats.org/officeDocument/2006/relationships/image" Target="../media/image28.jpeg"/><Relationship Id="rId4" Type="http://schemas.openxmlformats.org/officeDocument/2006/relationships/image" Target="../media/image27.jpe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hyperlink" Target="http://www.ftse.com/products/downloads/FTSE_Country_Classification_Paper.pdf" TargetMode="Externa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ctrTitle"/>
          </p:nvPr>
        </p:nvSpPr>
        <p:spPr>
          <a:xfrm>
            <a:off x="457200" y="1680519"/>
            <a:ext cx="5943600" cy="1211730"/>
          </a:xfrm>
        </p:spPr>
        <p:txBody>
          <a:bodyPr/>
          <a:lstStyle/>
          <a:p>
            <a:r>
              <a:rPr lang="en-US" dirty="0" smtClean="0"/>
              <a:t>FTSE Russell</a:t>
            </a:r>
            <a:endParaRPr lang="en-US" dirty="0"/>
          </a:p>
        </p:txBody>
      </p:sp>
      <p:sp>
        <p:nvSpPr>
          <p:cNvPr id="7" name="Subtitle 6"/>
          <p:cNvSpPr>
            <a:spLocks noGrp="1"/>
          </p:cNvSpPr>
          <p:nvPr>
            <p:ph type="subTitle" idx="1"/>
          </p:nvPr>
        </p:nvSpPr>
        <p:spPr>
          <a:xfrm>
            <a:off x="457200" y="2984325"/>
            <a:ext cx="5943600" cy="697990"/>
          </a:xfrm>
        </p:spPr>
        <p:txBody>
          <a:bodyPr/>
          <a:lstStyle/>
          <a:p>
            <a:r>
              <a:rPr lang="en-GB" sz="1600" dirty="0" smtClean="0"/>
              <a:t>Capital Markets Authority – Kuwait </a:t>
            </a:r>
          </a:p>
          <a:p>
            <a:r>
              <a:rPr lang="en-GB" sz="1600" dirty="0" smtClean="0"/>
              <a:t>Conference March 2018</a:t>
            </a:r>
          </a:p>
          <a:p>
            <a:endParaRPr lang="en-GB" dirty="0"/>
          </a:p>
        </p:txBody>
      </p:sp>
      <p:sp>
        <p:nvSpPr>
          <p:cNvPr id="9" name="Text Placeholder 8"/>
          <p:cNvSpPr>
            <a:spLocks noGrp="1"/>
          </p:cNvSpPr>
          <p:nvPr>
            <p:ph type="body" sz="quarter" idx="14"/>
          </p:nvPr>
        </p:nvSpPr>
        <p:spPr>
          <a:xfrm>
            <a:off x="2919205" y="4580240"/>
            <a:ext cx="5943600" cy="1581664"/>
          </a:xfrm>
        </p:spPr>
        <p:txBody>
          <a:bodyPr/>
          <a:lstStyle/>
          <a:p>
            <a:endParaRPr lang="en-US" dirty="0" smtClean="0"/>
          </a:p>
          <a:p>
            <a:endParaRPr lang="en-US" dirty="0" smtClean="0"/>
          </a:p>
          <a:p>
            <a:endParaRPr lang="en-US" dirty="0"/>
          </a:p>
          <a:p>
            <a:r>
              <a:rPr lang="en-US" dirty="0" smtClean="0"/>
              <a:t>Gary Rynhoud, Head of Middle East and Africa, FTSE Russell</a:t>
            </a:r>
            <a:endParaRPr lang="en-US" dirty="0"/>
          </a:p>
          <a:p>
            <a:endParaRPr lang="en-US" sz="100" dirty="0" smtClean="0"/>
          </a:p>
          <a:p>
            <a:endParaRPr lang="en-US" dirty="0"/>
          </a:p>
        </p:txBody>
      </p:sp>
    </p:spTree>
    <p:extLst>
      <p:ext uri="{BB962C8B-B14F-4D97-AF65-F5344CB8AC3E}">
        <p14:creationId xmlns:p14="http://schemas.microsoft.com/office/powerpoint/2010/main" val="19502765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Expansion of Gulf States representation </a:t>
            </a:r>
            <a:r>
              <a:rPr lang="en-US" dirty="0" smtClean="0"/>
              <a:t>in</a:t>
            </a:r>
            <a:br>
              <a:rPr lang="en-US" dirty="0" smtClean="0"/>
            </a:br>
            <a:r>
              <a:rPr lang="en-US" dirty="0" smtClean="0"/>
              <a:t>FTSE Russell Global Equity Indexes</a:t>
            </a:r>
            <a:endParaRPr lang="en-US" dirty="0"/>
          </a:p>
        </p:txBody>
      </p:sp>
      <p:sp>
        <p:nvSpPr>
          <p:cNvPr id="5" name="Text Placeholder 4"/>
          <p:cNvSpPr>
            <a:spLocks noGrp="1"/>
          </p:cNvSpPr>
          <p:nvPr>
            <p:ph type="body" sz="quarter" idx="12"/>
          </p:nvPr>
        </p:nvSpPr>
        <p:spPr>
          <a:xfrm>
            <a:off x="457200" y="1421667"/>
            <a:ext cx="8229600" cy="5169964"/>
          </a:xfrm>
        </p:spPr>
        <p:txBody>
          <a:bodyPr/>
          <a:lstStyle/>
          <a:p>
            <a:r>
              <a:rPr lang="en-US" sz="1800" dirty="0"/>
              <a:t>UAE was reclassified as a Secondary Emerging market from September </a:t>
            </a:r>
            <a:r>
              <a:rPr lang="en-US" sz="1800" dirty="0" smtClean="0"/>
              <a:t>2010.</a:t>
            </a:r>
            <a:endParaRPr lang="en-US" sz="1800" dirty="0"/>
          </a:p>
          <a:p>
            <a:r>
              <a:rPr lang="en-US" sz="1800" dirty="0"/>
              <a:t>Qatar was reclassified as a Secondary Emerging market from September </a:t>
            </a:r>
            <a:r>
              <a:rPr lang="en-US" sz="1800" dirty="0" smtClean="0"/>
              <a:t>2016.</a:t>
            </a:r>
            <a:endParaRPr lang="en-US" sz="1800" dirty="0"/>
          </a:p>
          <a:p>
            <a:r>
              <a:rPr lang="en-US" sz="1800" dirty="0" smtClean="0"/>
              <a:t>Kuwait </a:t>
            </a:r>
            <a:r>
              <a:rPr lang="en-US" sz="1800" dirty="0"/>
              <a:t>has been classified as Secondary Emerging with inclusion from </a:t>
            </a:r>
            <a:r>
              <a:rPr lang="en-US" sz="1800" dirty="0" smtClean="0"/>
              <a:t>September </a:t>
            </a:r>
            <a:r>
              <a:rPr lang="en-US" sz="1800" dirty="0"/>
              <a:t>2018. </a:t>
            </a:r>
            <a:endParaRPr lang="en-US" sz="1800" dirty="0" smtClean="0"/>
          </a:p>
          <a:p>
            <a:r>
              <a:rPr lang="en-US" sz="1800" dirty="0"/>
              <a:t>Saudi Arabia added to the Watch List in September 2015 for possible reclassification as a Secondary Emerging </a:t>
            </a:r>
            <a:r>
              <a:rPr lang="en-US" sz="1800" dirty="0" smtClean="0"/>
              <a:t>market.</a:t>
            </a:r>
          </a:p>
          <a:p>
            <a:r>
              <a:rPr lang="en-US" sz="1800" dirty="0"/>
              <a:t>Bahrain and Oman are currently classified as Frontier </a:t>
            </a:r>
            <a:r>
              <a:rPr lang="en-US" sz="1800" dirty="0" smtClean="0"/>
              <a:t>markets.</a:t>
            </a:r>
            <a:endParaRPr lang="en-US" sz="1800" dirty="0"/>
          </a:p>
          <a:p>
            <a:pPr marL="0" indent="0">
              <a:spcAft>
                <a:spcPts val="1200"/>
              </a:spcAft>
              <a:buNone/>
            </a:pPr>
            <a:endParaRPr lang="en-US" sz="1400" b="0" dirty="0" smtClean="0">
              <a:solidFill>
                <a:schemeClr val="tx1">
                  <a:lumMod val="75000"/>
                  <a:lumOff val="25000"/>
                </a:schemeClr>
              </a:solidFill>
            </a:endParaRPr>
          </a:p>
          <a:p>
            <a:pPr marL="0" indent="0">
              <a:spcAft>
                <a:spcPts val="1200"/>
              </a:spcAft>
              <a:buNone/>
            </a:pPr>
            <a:r>
              <a:rPr lang="en-US" sz="1400" b="0" dirty="0" smtClean="0">
                <a:solidFill>
                  <a:schemeClr val="tx1">
                    <a:lumMod val="75000"/>
                    <a:lumOff val="25000"/>
                  </a:schemeClr>
                </a:solidFill>
              </a:rPr>
              <a:t>The 28</a:t>
            </a:r>
            <a:r>
              <a:rPr lang="en-US" sz="1400" b="0" baseline="30000" dirty="0" smtClean="0">
                <a:solidFill>
                  <a:schemeClr val="tx1">
                    <a:lumMod val="75000"/>
                    <a:lumOff val="25000"/>
                  </a:schemeClr>
                </a:solidFill>
              </a:rPr>
              <a:t>th</a:t>
            </a:r>
            <a:r>
              <a:rPr lang="en-US" sz="1400" b="0" dirty="0" smtClean="0">
                <a:solidFill>
                  <a:schemeClr val="tx1">
                    <a:lumMod val="75000"/>
                    <a:lumOff val="25000"/>
                  </a:schemeClr>
                </a:solidFill>
              </a:rPr>
              <a:t>/29</a:t>
            </a:r>
            <a:r>
              <a:rPr lang="en-US" sz="1400" b="0" baseline="30000" dirty="0" smtClean="0">
                <a:solidFill>
                  <a:schemeClr val="tx1">
                    <a:lumMod val="75000"/>
                    <a:lumOff val="25000"/>
                  </a:schemeClr>
                </a:solidFill>
              </a:rPr>
              <a:t>th</a:t>
            </a:r>
            <a:r>
              <a:rPr lang="en-US" sz="1400" b="0" dirty="0" smtClean="0">
                <a:solidFill>
                  <a:schemeClr val="tx1">
                    <a:lumMod val="75000"/>
                    <a:lumOff val="25000"/>
                  </a:schemeClr>
                </a:solidFill>
              </a:rPr>
              <a:t> March announcements will provide more clarity around the implementation schedule for Kuwait. This will include if more than a one tranche implementation will be used and provide a guidance on the weighting of Kuwait.</a:t>
            </a:r>
          </a:p>
          <a:p>
            <a:pPr marL="228600" lvl="1" indent="0">
              <a:lnSpc>
                <a:spcPct val="100000"/>
              </a:lnSpc>
              <a:spcAft>
                <a:spcPts val="0"/>
              </a:spcAft>
              <a:buNone/>
            </a:pPr>
            <a:endParaRPr lang="en-US" sz="1400" dirty="0" smtClean="0"/>
          </a:p>
        </p:txBody>
      </p:sp>
    </p:spTree>
    <p:extLst>
      <p:ext uri="{BB962C8B-B14F-4D97-AF65-F5344CB8AC3E}">
        <p14:creationId xmlns:p14="http://schemas.microsoft.com/office/powerpoint/2010/main" val="209137661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7419" y="419101"/>
            <a:ext cx="8419381" cy="594154"/>
          </a:xfrm>
        </p:spPr>
        <p:txBody>
          <a:bodyPr/>
          <a:lstStyle/>
          <a:p>
            <a:r>
              <a:rPr lang="en-GB" sz="2400" dirty="0"/>
              <a:t>FTSE </a:t>
            </a:r>
            <a:r>
              <a:rPr lang="en-GB" sz="2400" dirty="0" smtClean="0"/>
              <a:t>quality </a:t>
            </a:r>
            <a:r>
              <a:rPr lang="en-GB" sz="2400" dirty="0"/>
              <a:t>o</a:t>
            </a:r>
            <a:r>
              <a:rPr lang="en-GB" sz="2400" dirty="0" smtClean="0"/>
              <a:t>f market criteria</a:t>
            </a:r>
            <a:br>
              <a:rPr lang="en-GB" sz="2400" dirty="0" smtClean="0"/>
            </a:br>
            <a:r>
              <a:rPr lang="en-GB" sz="2400" dirty="0" smtClean="0"/>
              <a:t>September 2017</a:t>
            </a:r>
            <a:endParaRPr lang="en-GB" sz="2400" dirty="0"/>
          </a:p>
        </p:txBody>
      </p:sp>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5330" y="1278466"/>
            <a:ext cx="8517924" cy="514366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77176301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439947" y="2147977"/>
            <a:ext cx="7418717" cy="1200329"/>
          </a:xfrm>
          <a:prstGeom prst="rect">
            <a:avLst/>
          </a:prstGeom>
          <a:noFill/>
        </p:spPr>
        <p:txBody>
          <a:bodyPr wrap="square" rtlCol="0">
            <a:spAutoFit/>
          </a:bodyPr>
          <a:lstStyle/>
          <a:p>
            <a:r>
              <a:rPr lang="en-GB" sz="3600" spc="-23" dirty="0">
                <a:solidFill>
                  <a:srgbClr val="FFFFFF"/>
                </a:solidFill>
                <a:latin typeface="Arial"/>
                <a:cs typeface="Arial"/>
              </a:rPr>
              <a:t>Preparing for the markets of the </a:t>
            </a:r>
            <a:r>
              <a:rPr lang="en-GB" sz="3600" spc="-23" dirty="0" smtClean="0">
                <a:solidFill>
                  <a:srgbClr val="FFFFFF"/>
                </a:solidFill>
                <a:latin typeface="Arial"/>
                <a:cs typeface="Arial"/>
              </a:rPr>
              <a:t>future, an exciting time for Kuwait.</a:t>
            </a:r>
            <a:endParaRPr lang="en-GB" sz="3600" spc="-23" dirty="0">
              <a:solidFill>
                <a:srgbClr val="FFFFFF"/>
              </a:solidFill>
              <a:latin typeface="Arial"/>
              <a:cs typeface="Arial"/>
            </a:endParaRPr>
          </a:p>
        </p:txBody>
      </p:sp>
    </p:spTree>
    <p:extLst>
      <p:ext uri="{BB962C8B-B14F-4D97-AF65-F5344CB8AC3E}">
        <p14:creationId xmlns:p14="http://schemas.microsoft.com/office/powerpoint/2010/main" val="75004143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0"/>
            <a:ext cx="9144000" cy="6858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p:cNvSpPr/>
          <p:nvPr/>
        </p:nvSpPr>
        <p:spPr>
          <a:xfrm>
            <a:off x="2014397" y="1388576"/>
            <a:ext cx="2445488" cy="1424218"/>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lIns="182880" tIns="182880" rIns="182880" rtlCol="0" anchor="t"/>
          <a:lstStyle/>
          <a:p>
            <a:r>
              <a:rPr lang="en-GB" sz="1200" dirty="0">
                <a:solidFill>
                  <a:schemeClr val="bg1"/>
                </a:solidFill>
              </a:rPr>
              <a:t>Collaborate to jointly develop new index solutions to meet changing market and client requirements</a:t>
            </a:r>
          </a:p>
        </p:txBody>
      </p:sp>
      <p:sp>
        <p:nvSpPr>
          <p:cNvPr id="14" name="Rectangle 13"/>
          <p:cNvSpPr/>
          <p:nvPr/>
        </p:nvSpPr>
        <p:spPr>
          <a:xfrm>
            <a:off x="6238919" y="1388576"/>
            <a:ext cx="2445488" cy="1424763"/>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lIns="182880" tIns="182880" rIns="182880" rtlCol="0" anchor="t"/>
          <a:lstStyle/>
          <a:p>
            <a:r>
              <a:rPr lang="en-GB" sz="1200" dirty="0">
                <a:solidFill>
                  <a:schemeClr val="bg1"/>
                </a:solidFill>
              </a:rPr>
              <a:t>Create and refine benchmarks in accordance with the specific needs of our clients</a:t>
            </a:r>
          </a:p>
        </p:txBody>
      </p:sp>
      <p:sp>
        <p:nvSpPr>
          <p:cNvPr id="15" name="Rectangle 14"/>
          <p:cNvSpPr/>
          <p:nvPr/>
        </p:nvSpPr>
        <p:spPr>
          <a:xfrm>
            <a:off x="2014397" y="3047281"/>
            <a:ext cx="2445488" cy="1424763"/>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lIns="182880" tIns="182880" rIns="182880" rtlCol="0" anchor="t"/>
          <a:lstStyle/>
          <a:p>
            <a:r>
              <a:rPr lang="en-GB" sz="1200" dirty="0">
                <a:solidFill>
                  <a:schemeClr val="bg1"/>
                </a:solidFill>
              </a:rPr>
              <a:t>Provide access to new market </a:t>
            </a:r>
            <a:r>
              <a:rPr lang="en-GB" sz="1200">
                <a:solidFill>
                  <a:schemeClr val="bg1"/>
                </a:solidFill>
              </a:rPr>
              <a:t>intelligence </a:t>
            </a:r>
            <a:r>
              <a:rPr lang="en-GB" sz="1200" smtClean="0">
                <a:solidFill>
                  <a:schemeClr val="bg1"/>
                </a:solidFill>
              </a:rPr>
              <a:t>and </a:t>
            </a:r>
            <a:r>
              <a:rPr lang="en-GB" sz="1200" dirty="0">
                <a:solidFill>
                  <a:schemeClr val="bg1"/>
                </a:solidFill>
              </a:rPr>
              <a:t>analytics capabilities </a:t>
            </a:r>
          </a:p>
        </p:txBody>
      </p:sp>
      <p:sp>
        <p:nvSpPr>
          <p:cNvPr id="16" name="Rectangle 15"/>
          <p:cNvSpPr/>
          <p:nvPr/>
        </p:nvSpPr>
        <p:spPr>
          <a:xfrm>
            <a:off x="6238919" y="3047281"/>
            <a:ext cx="2445488" cy="1424763"/>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lIns="182880" tIns="182880" rIns="182880" rtlCol="0" anchor="t"/>
          <a:lstStyle/>
          <a:p>
            <a:r>
              <a:rPr lang="en-GB" sz="1200" dirty="0">
                <a:solidFill>
                  <a:schemeClr val="bg1"/>
                </a:solidFill>
              </a:rPr>
              <a:t>Work with our clients to research and share ideas on new initiatives and innovations</a:t>
            </a:r>
          </a:p>
        </p:txBody>
      </p:sp>
      <p:sp>
        <p:nvSpPr>
          <p:cNvPr id="17" name="Rectangle 16"/>
          <p:cNvSpPr/>
          <p:nvPr/>
        </p:nvSpPr>
        <p:spPr>
          <a:xfrm>
            <a:off x="2014397" y="4718743"/>
            <a:ext cx="2445488" cy="1424763"/>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lIns="182880" tIns="182880" rIns="182880" rtlCol="0" anchor="t"/>
          <a:lstStyle/>
          <a:p>
            <a:r>
              <a:rPr lang="en-GB" sz="1200" dirty="0">
                <a:solidFill>
                  <a:schemeClr val="bg1"/>
                </a:solidFill>
              </a:rPr>
              <a:t>Index marketing to support investment product providers’ sale of their products based on FTSE Russell indexes</a:t>
            </a:r>
          </a:p>
        </p:txBody>
      </p:sp>
      <p:sp>
        <p:nvSpPr>
          <p:cNvPr id="18" name="Rectangle 17"/>
          <p:cNvSpPr/>
          <p:nvPr/>
        </p:nvSpPr>
        <p:spPr>
          <a:xfrm>
            <a:off x="6238919" y="4718743"/>
            <a:ext cx="2445488" cy="1424763"/>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lIns="182880" tIns="182880" rIns="182880" rtlCol="0" anchor="t"/>
          <a:lstStyle/>
          <a:p>
            <a:r>
              <a:rPr lang="en-GB" sz="1200" dirty="0">
                <a:solidFill>
                  <a:schemeClr val="bg1"/>
                </a:solidFill>
              </a:rPr>
              <a:t>Provide access to a full range of extensive independent data maintained by FTSE Russell</a:t>
            </a:r>
          </a:p>
        </p:txBody>
      </p:sp>
      <p:sp>
        <p:nvSpPr>
          <p:cNvPr id="2" name="Title 1"/>
          <p:cNvSpPr>
            <a:spLocks noGrp="1"/>
          </p:cNvSpPr>
          <p:nvPr>
            <p:ph type="title"/>
          </p:nvPr>
        </p:nvSpPr>
        <p:spPr/>
        <p:txBody>
          <a:bodyPr/>
          <a:lstStyle/>
          <a:p>
            <a:r>
              <a:rPr lang="en-GB" dirty="0">
                <a:solidFill>
                  <a:schemeClr val="bg1"/>
                </a:solidFill>
              </a:rPr>
              <a:t>How we can help</a:t>
            </a:r>
          </a:p>
        </p:txBody>
      </p:sp>
      <p:sp>
        <p:nvSpPr>
          <p:cNvPr id="7" name="Rectangle 6"/>
          <p:cNvSpPr/>
          <p:nvPr/>
        </p:nvSpPr>
        <p:spPr>
          <a:xfrm>
            <a:off x="457200" y="1388576"/>
            <a:ext cx="1508576" cy="1422898"/>
          </a:xfrm>
          <a:prstGeom prst="rect">
            <a:avLst/>
          </a:prstGeom>
          <a:solidFill>
            <a:srgbClr val="00899B"/>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182880" rIns="91440" rtlCol="0" anchor="t"/>
          <a:lstStyle/>
          <a:p>
            <a:r>
              <a:rPr lang="en-GB" sz="1200" b="1" dirty="0">
                <a:solidFill>
                  <a:schemeClr val="bg1"/>
                </a:solidFill>
              </a:rPr>
              <a:t>Product development and innovation</a:t>
            </a:r>
          </a:p>
        </p:txBody>
      </p:sp>
      <p:sp>
        <p:nvSpPr>
          <p:cNvPr id="8" name="Rectangle 7"/>
          <p:cNvSpPr/>
          <p:nvPr/>
        </p:nvSpPr>
        <p:spPr>
          <a:xfrm>
            <a:off x="457200" y="3047281"/>
            <a:ext cx="1508576" cy="1422898"/>
          </a:xfrm>
          <a:prstGeom prst="rect">
            <a:avLst/>
          </a:prstGeom>
          <a:solidFill>
            <a:srgbClr val="00899B"/>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182880" rIns="91440" rtlCol="0" anchor="t"/>
          <a:lstStyle/>
          <a:p>
            <a:r>
              <a:rPr lang="en-GB" sz="1200" b="1" dirty="0">
                <a:solidFill>
                  <a:schemeClr val="bg1"/>
                </a:solidFill>
              </a:rPr>
              <a:t>Market intelligence </a:t>
            </a:r>
            <a:br>
              <a:rPr lang="en-GB" sz="1200" b="1" dirty="0">
                <a:solidFill>
                  <a:schemeClr val="bg1"/>
                </a:solidFill>
              </a:rPr>
            </a:br>
            <a:r>
              <a:rPr lang="en-GB" sz="1200" b="1" dirty="0">
                <a:solidFill>
                  <a:schemeClr val="bg1"/>
                </a:solidFill>
              </a:rPr>
              <a:t>and analytics</a:t>
            </a:r>
          </a:p>
        </p:txBody>
      </p:sp>
      <p:sp>
        <p:nvSpPr>
          <p:cNvPr id="9" name="Rectangle 8"/>
          <p:cNvSpPr/>
          <p:nvPr/>
        </p:nvSpPr>
        <p:spPr>
          <a:xfrm>
            <a:off x="457200" y="4718743"/>
            <a:ext cx="1508576" cy="1422898"/>
          </a:xfrm>
          <a:prstGeom prst="rect">
            <a:avLst/>
          </a:prstGeom>
          <a:solidFill>
            <a:srgbClr val="00899B"/>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182880" rIns="91440" rtlCol="0" anchor="t"/>
          <a:lstStyle/>
          <a:p>
            <a:r>
              <a:rPr lang="en-GB" sz="1200" b="1" dirty="0">
                <a:solidFill>
                  <a:schemeClr val="bg1"/>
                </a:solidFill>
              </a:rPr>
              <a:t>Marketing</a:t>
            </a:r>
          </a:p>
        </p:txBody>
      </p:sp>
      <p:sp>
        <p:nvSpPr>
          <p:cNvPr id="11" name="Rectangle 10"/>
          <p:cNvSpPr/>
          <p:nvPr/>
        </p:nvSpPr>
        <p:spPr>
          <a:xfrm>
            <a:off x="4677878" y="1388576"/>
            <a:ext cx="1508576" cy="1422898"/>
          </a:xfrm>
          <a:prstGeom prst="rect">
            <a:avLst/>
          </a:prstGeom>
          <a:solidFill>
            <a:srgbClr val="00899B"/>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182880" rIns="91440" rtlCol="0" anchor="t"/>
          <a:lstStyle/>
          <a:p>
            <a:r>
              <a:rPr lang="en-GB" sz="1200" b="1" dirty="0">
                <a:solidFill>
                  <a:schemeClr val="bg1"/>
                </a:solidFill>
              </a:rPr>
              <a:t>Bespoke benchmarks </a:t>
            </a:r>
            <a:br>
              <a:rPr lang="en-GB" sz="1200" b="1" dirty="0">
                <a:solidFill>
                  <a:schemeClr val="bg1"/>
                </a:solidFill>
              </a:rPr>
            </a:br>
            <a:r>
              <a:rPr lang="en-GB" sz="1200" b="1" dirty="0">
                <a:solidFill>
                  <a:schemeClr val="bg1"/>
                </a:solidFill>
              </a:rPr>
              <a:t>and full </a:t>
            </a:r>
            <a:r>
              <a:rPr lang="en-GB" sz="1200" b="1" kern="1000" spc="20" dirty="0">
                <a:solidFill>
                  <a:schemeClr val="bg1"/>
                </a:solidFill>
              </a:rPr>
              <a:t>customization</a:t>
            </a:r>
          </a:p>
        </p:txBody>
      </p:sp>
      <p:sp>
        <p:nvSpPr>
          <p:cNvPr id="12" name="Rectangle 11"/>
          <p:cNvSpPr/>
          <p:nvPr/>
        </p:nvSpPr>
        <p:spPr>
          <a:xfrm>
            <a:off x="4677878" y="3047281"/>
            <a:ext cx="1508576" cy="1422898"/>
          </a:xfrm>
          <a:prstGeom prst="rect">
            <a:avLst/>
          </a:prstGeom>
          <a:solidFill>
            <a:srgbClr val="00899B"/>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182880" rIns="91440" rtlCol="0" anchor="t"/>
          <a:lstStyle/>
          <a:p>
            <a:r>
              <a:rPr lang="en-GB" sz="1200" b="1" dirty="0">
                <a:solidFill>
                  <a:schemeClr val="bg1"/>
                </a:solidFill>
              </a:rPr>
              <a:t>Research collaboration</a:t>
            </a:r>
          </a:p>
        </p:txBody>
      </p:sp>
      <p:sp>
        <p:nvSpPr>
          <p:cNvPr id="13" name="Rectangle 12"/>
          <p:cNvSpPr/>
          <p:nvPr/>
        </p:nvSpPr>
        <p:spPr>
          <a:xfrm>
            <a:off x="4677878" y="4718743"/>
            <a:ext cx="1508576" cy="1422898"/>
          </a:xfrm>
          <a:prstGeom prst="rect">
            <a:avLst/>
          </a:prstGeom>
          <a:solidFill>
            <a:srgbClr val="00899B"/>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182880" rIns="91440" rtlCol="0" anchor="t"/>
          <a:lstStyle/>
          <a:p>
            <a:r>
              <a:rPr lang="en-GB" sz="1200" b="1" dirty="0">
                <a:solidFill>
                  <a:schemeClr val="bg1"/>
                </a:solidFill>
              </a:rPr>
              <a:t>Global data access</a:t>
            </a:r>
          </a:p>
        </p:txBody>
      </p:sp>
    </p:spTree>
    <p:extLst>
      <p:ext uri="{BB962C8B-B14F-4D97-AF65-F5344CB8AC3E}">
        <p14:creationId xmlns:p14="http://schemas.microsoft.com/office/powerpoint/2010/main" val="209005508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will FTSE</a:t>
            </a:r>
            <a:r>
              <a:rPr lang="en-US" dirty="0"/>
              <a:t> </a:t>
            </a:r>
            <a:r>
              <a:rPr lang="en-US" dirty="0" smtClean="0"/>
              <a:t>Russell’s global clients be seeing ?</a:t>
            </a:r>
            <a:endParaRPr lang="en-GB" dirty="0"/>
          </a:p>
        </p:txBody>
      </p:sp>
      <p:sp>
        <p:nvSpPr>
          <p:cNvPr id="3" name="Text Placeholder 2"/>
          <p:cNvSpPr>
            <a:spLocks noGrp="1"/>
          </p:cNvSpPr>
          <p:nvPr>
            <p:ph type="body" sz="quarter" idx="12"/>
          </p:nvPr>
        </p:nvSpPr>
        <p:spPr>
          <a:xfrm>
            <a:off x="1879600" y="1198076"/>
            <a:ext cx="6282268" cy="4559300"/>
          </a:xfrm>
        </p:spPr>
        <p:txBody>
          <a:bodyPr/>
          <a:lstStyle/>
          <a:p>
            <a:pPr marL="0" indent="0">
              <a:buNone/>
            </a:pPr>
            <a:r>
              <a:rPr lang="en-GB" sz="1500" dirty="0"/>
              <a:t>Constituent</a:t>
            </a:r>
          </a:p>
          <a:p>
            <a:pPr marL="0" indent="0">
              <a:buNone/>
            </a:pPr>
            <a:r>
              <a:rPr lang="en-GB" sz="1100" b="0" dirty="0">
                <a:solidFill>
                  <a:schemeClr val="tx1">
                    <a:lumMod val="65000"/>
                    <a:lumOff val="35000"/>
                  </a:schemeClr>
                </a:solidFill>
              </a:rPr>
              <a:t>A Constituent product reports the end-of-day/closing constituents of the </a:t>
            </a:r>
            <a:r>
              <a:rPr lang="en-GB" sz="1100" b="0" dirty="0" smtClean="0">
                <a:solidFill>
                  <a:schemeClr val="tx1">
                    <a:lumMod val="65000"/>
                    <a:lumOff val="35000"/>
                  </a:schemeClr>
                </a:solidFill>
              </a:rPr>
              <a:t>index</a:t>
            </a:r>
            <a:r>
              <a:rPr lang="en-GB" sz="1100" b="0" dirty="0">
                <a:solidFill>
                  <a:schemeClr val="tx1">
                    <a:lumMod val="65000"/>
                    <a:lumOff val="35000"/>
                  </a:schemeClr>
                </a:solidFill>
              </a:rPr>
              <a:t>. This includes price data, market capitalisation and weightings of the constituents within the </a:t>
            </a:r>
            <a:r>
              <a:rPr lang="en-GB" sz="1100" b="0" dirty="0" smtClean="0">
                <a:solidFill>
                  <a:schemeClr val="tx1">
                    <a:lumMod val="65000"/>
                    <a:lumOff val="35000"/>
                  </a:schemeClr>
                </a:solidFill>
              </a:rPr>
              <a:t>index</a:t>
            </a:r>
            <a:r>
              <a:rPr lang="en-GB" sz="1100" b="0" dirty="0">
                <a:solidFill>
                  <a:schemeClr val="tx1">
                    <a:lumMod val="65000"/>
                    <a:lumOff val="35000"/>
                  </a:schemeClr>
                </a:solidFill>
              </a:rPr>
              <a:t>. </a:t>
            </a:r>
          </a:p>
          <a:p>
            <a:pPr marL="0" indent="0">
              <a:buNone/>
            </a:pPr>
            <a:r>
              <a:rPr lang="en-GB" sz="1100" b="0" dirty="0">
                <a:solidFill>
                  <a:schemeClr val="tx1">
                    <a:lumMod val="65000"/>
                    <a:lumOff val="35000"/>
                  </a:schemeClr>
                </a:solidFill>
              </a:rPr>
              <a:t>It includes (amongst other items) the constituent name and other identifiers such as the ISIN, SEDOL, or </a:t>
            </a:r>
            <a:r>
              <a:rPr lang="en-GB" sz="1100" b="0" dirty="0" smtClean="0">
                <a:solidFill>
                  <a:schemeClr val="tx1">
                    <a:lumMod val="65000"/>
                    <a:lumOff val="35000"/>
                  </a:schemeClr>
                </a:solidFill>
              </a:rPr>
              <a:t>CUSIP, </a:t>
            </a:r>
            <a:r>
              <a:rPr lang="en-GB" sz="1100" b="0" dirty="0">
                <a:solidFill>
                  <a:schemeClr val="tx1">
                    <a:lumMod val="65000"/>
                    <a:lumOff val="35000"/>
                  </a:schemeClr>
                </a:solidFill>
              </a:rPr>
              <a:t>the Exchange Code where the security is listed, the closing price, the dividend yield, size markers, the total market </a:t>
            </a:r>
            <a:r>
              <a:rPr lang="en-GB" sz="1100" b="0" dirty="0" smtClean="0">
                <a:solidFill>
                  <a:schemeClr val="tx1">
                    <a:lumMod val="65000"/>
                    <a:lumOff val="35000"/>
                  </a:schemeClr>
                </a:solidFill>
              </a:rPr>
              <a:t>capitalisation</a:t>
            </a:r>
            <a:r>
              <a:rPr lang="en-GB" sz="1100" b="0" dirty="0">
                <a:solidFill>
                  <a:schemeClr val="tx1">
                    <a:lumMod val="65000"/>
                    <a:lumOff val="35000"/>
                  </a:schemeClr>
                </a:solidFill>
              </a:rPr>
              <a:t>, </a:t>
            </a:r>
            <a:r>
              <a:rPr lang="en-GB" sz="1100" b="0" dirty="0" smtClean="0">
                <a:solidFill>
                  <a:schemeClr val="tx1">
                    <a:lumMod val="65000"/>
                    <a:lumOff val="35000"/>
                  </a:schemeClr>
                </a:solidFill>
              </a:rPr>
              <a:t>the </a:t>
            </a:r>
            <a:r>
              <a:rPr lang="en-GB" sz="1100" b="0" dirty="0">
                <a:solidFill>
                  <a:schemeClr val="tx1">
                    <a:lumMod val="65000"/>
                    <a:lumOff val="35000"/>
                  </a:schemeClr>
                </a:solidFill>
              </a:rPr>
              <a:t>investable market capitalization (the total market cap adjusted for free float and liquidity), the number of shares in issue, and the percentage weight of the constituent in the index.</a:t>
            </a:r>
          </a:p>
          <a:p>
            <a:pPr marL="0" indent="0">
              <a:buNone/>
            </a:pPr>
            <a:endParaRPr lang="en-GB" sz="1200" dirty="0" smtClean="0"/>
          </a:p>
          <a:p>
            <a:pPr marL="0" indent="0">
              <a:buNone/>
            </a:pPr>
            <a:r>
              <a:rPr lang="en-GB" sz="1500" dirty="0" smtClean="0"/>
              <a:t>Valuation</a:t>
            </a:r>
            <a:endParaRPr lang="en-GB" sz="1500" dirty="0"/>
          </a:p>
          <a:p>
            <a:pPr marL="0" indent="0">
              <a:buNone/>
            </a:pPr>
            <a:r>
              <a:rPr lang="en-GB" sz="1100" b="0" dirty="0">
                <a:solidFill>
                  <a:schemeClr val="tx1">
                    <a:lumMod val="65000"/>
                    <a:lumOff val="35000"/>
                  </a:schemeClr>
                </a:solidFill>
              </a:rPr>
              <a:t>A Valuation </a:t>
            </a:r>
            <a:r>
              <a:rPr lang="en-GB" sz="1100" b="0" dirty="0" smtClean="0">
                <a:solidFill>
                  <a:schemeClr val="tx1">
                    <a:lumMod val="65000"/>
                    <a:lumOff val="35000"/>
                  </a:schemeClr>
                </a:solidFill>
              </a:rPr>
              <a:t>product </a:t>
            </a:r>
            <a:r>
              <a:rPr lang="en-GB" sz="1100" b="0" dirty="0">
                <a:solidFill>
                  <a:schemeClr val="tx1">
                    <a:lumMod val="65000"/>
                    <a:lumOff val="35000"/>
                  </a:schemeClr>
                </a:solidFill>
              </a:rPr>
              <a:t>is produced after the market close and reports the </a:t>
            </a:r>
            <a:r>
              <a:rPr lang="en-GB" sz="1100" b="0" dirty="0" smtClean="0">
                <a:solidFill>
                  <a:schemeClr val="tx1">
                    <a:lumMod val="65000"/>
                    <a:lumOff val="35000"/>
                  </a:schemeClr>
                </a:solidFill>
              </a:rPr>
              <a:t>index </a:t>
            </a:r>
            <a:r>
              <a:rPr lang="en-GB" sz="1100" b="0" dirty="0">
                <a:solidFill>
                  <a:schemeClr val="tx1">
                    <a:lumMod val="65000"/>
                    <a:lumOff val="35000"/>
                  </a:schemeClr>
                </a:solidFill>
              </a:rPr>
              <a:t>level, </a:t>
            </a:r>
            <a:r>
              <a:rPr lang="en-GB" sz="1100" b="0" dirty="0" smtClean="0">
                <a:solidFill>
                  <a:schemeClr val="tx1">
                    <a:lumMod val="65000"/>
                    <a:lumOff val="35000"/>
                  </a:schemeClr>
                </a:solidFill>
              </a:rPr>
              <a:t>total </a:t>
            </a:r>
            <a:r>
              <a:rPr lang="en-GB" sz="1100" b="0" dirty="0">
                <a:solidFill>
                  <a:schemeClr val="tx1">
                    <a:lumMod val="65000"/>
                    <a:lumOff val="35000"/>
                  </a:schemeClr>
                </a:solidFill>
              </a:rPr>
              <a:t>r</a:t>
            </a:r>
            <a:r>
              <a:rPr lang="en-GB" sz="1100" b="0" dirty="0" smtClean="0">
                <a:solidFill>
                  <a:schemeClr val="tx1">
                    <a:lumMod val="65000"/>
                    <a:lumOff val="35000"/>
                  </a:schemeClr>
                </a:solidFill>
              </a:rPr>
              <a:t>eturn </a:t>
            </a:r>
            <a:r>
              <a:rPr lang="en-GB" sz="1100" b="0" dirty="0">
                <a:solidFill>
                  <a:schemeClr val="tx1">
                    <a:lumMod val="65000"/>
                    <a:lumOff val="35000"/>
                  </a:schemeClr>
                </a:solidFill>
              </a:rPr>
              <a:t>level and </a:t>
            </a:r>
            <a:r>
              <a:rPr lang="en-GB" sz="1100" b="0" dirty="0" smtClean="0">
                <a:solidFill>
                  <a:schemeClr val="tx1">
                    <a:lumMod val="65000"/>
                    <a:lumOff val="35000"/>
                  </a:schemeClr>
                </a:solidFill>
              </a:rPr>
              <a:t>market </a:t>
            </a:r>
            <a:r>
              <a:rPr lang="en-GB" sz="1100" b="0" dirty="0">
                <a:solidFill>
                  <a:schemeClr val="tx1">
                    <a:lumMod val="65000"/>
                    <a:lumOff val="35000"/>
                  </a:schemeClr>
                </a:solidFill>
              </a:rPr>
              <a:t>c</a:t>
            </a:r>
            <a:r>
              <a:rPr lang="en-GB" sz="1100" b="0" dirty="0" smtClean="0">
                <a:solidFill>
                  <a:schemeClr val="tx1">
                    <a:lumMod val="65000"/>
                    <a:lumOff val="35000"/>
                  </a:schemeClr>
                </a:solidFill>
              </a:rPr>
              <a:t>apitalisations </a:t>
            </a:r>
            <a:r>
              <a:rPr lang="en-GB" sz="1100" b="0" dirty="0">
                <a:solidFill>
                  <a:schemeClr val="tx1">
                    <a:lumMod val="65000"/>
                    <a:lumOff val="35000"/>
                  </a:schemeClr>
                </a:solidFill>
              </a:rPr>
              <a:t>of the index.</a:t>
            </a:r>
          </a:p>
          <a:p>
            <a:pPr marL="0" indent="0">
              <a:buNone/>
            </a:pPr>
            <a:r>
              <a:rPr lang="en-GB" sz="1100" b="0" dirty="0">
                <a:solidFill>
                  <a:schemeClr val="tx1">
                    <a:lumMod val="65000"/>
                    <a:lumOff val="35000"/>
                  </a:schemeClr>
                </a:solidFill>
              </a:rPr>
              <a:t>The valuation product also provides subscribers with items such as the index code, number of constituents, the XD adjustment for the year to </a:t>
            </a:r>
            <a:r>
              <a:rPr lang="en-GB" sz="1100" b="0" dirty="0" smtClean="0">
                <a:solidFill>
                  <a:schemeClr val="tx1">
                    <a:lumMod val="65000"/>
                    <a:lumOff val="35000"/>
                  </a:schemeClr>
                </a:solidFill>
              </a:rPr>
              <a:t>date, </a:t>
            </a:r>
            <a:r>
              <a:rPr lang="en-GB" sz="1100" b="0" dirty="0">
                <a:solidFill>
                  <a:schemeClr val="tx1">
                    <a:lumMod val="65000"/>
                    <a:lumOff val="35000"/>
                  </a:schemeClr>
                </a:solidFill>
              </a:rPr>
              <a:t>and the actual dividend yield of the constituents in the index.</a:t>
            </a:r>
          </a:p>
          <a:p>
            <a:pPr marL="0" indent="0">
              <a:buNone/>
            </a:pPr>
            <a:endParaRPr lang="en-GB" sz="1200" dirty="0" smtClean="0"/>
          </a:p>
          <a:p>
            <a:pPr marL="0" indent="0">
              <a:buNone/>
            </a:pPr>
            <a:r>
              <a:rPr lang="en-GB" sz="1500" dirty="0" smtClean="0"/>
              <a:t>Tracker</a:t>
            </a:r>
            <a:endParaRPr lang="en-GB" sz="1500" dirty="0"/>
          </a:p>
          <a:p>
            <a:pPr marL="0" indent="0">
              <a:buNone/>
            </a:pPr>
            <a:r>
              <a:rPr lang="en-GB" sz="1100" b="0" dirty="0">
                <a:solidFill>
                  <a:schemeClr val="tx1">
                    <a:lumMod val="65000"/>
                    <a:lumOff val="35000"/>
                  </a:schemeClr>
                </a:solidFill>
              </a:rPr>
              <a:t>The Tracker product is produced after the market close and reports any corporate actions, divisor </a:t>
            </a:r>
            <a:r>
              <a:rPr lang="en-GB" sz="1100" b="0" dirty="0" smtClean="0">
                <a:solidFill>
                  <a:schemeClr val="tx1">
                    <a:lumMod val="65000"/>
                    <a:lumOff val="35000"/>
                  </a:schemeClr>
                </a:solidFill>
              </a:rPr>
              <a:t>changes, </a:t>
            </a:r>
            <a:r>
              <a:rPr lang="en-GB" sz="1100" b="0" dirty="0">
                <a:solidFill>
                  <a:schemeClr val="tx1">
                    <a:lumMod val="65000"/>
                    <a:lumOff val="35000"/>
                  </a:schemeClr>
                </a:solidFill>
              </a:rPr>
              <a:t>and dividends paid in advance.</a:t>
            </a:r>
          </a:p>
          <a:p>
            <a:pPr marL="0" indent="0">
              <a:buNone/>
            </a:pPr>
            <a:r>
              <a:rPr lang="en-GB" sz="1100" b="0" dirty="0">
                <a:solidFill>
                  <a:schemeClr val="tx1">
                    <a:lumMod val="65000"/>
                    <a:lumOff val="35000"/>
                  </a:schemeClr>
                </a:solidFill>
              </a:rPr>
              <a:t>The product details all the corporate actions to the constituents of the </a:t>
            </a:r>
            <a:r>
              <a:rPr lang="en-GB" sz="1100" b="0" dirty="0" smtClean="0">
                <a:solidFill>
                  <a:schemeClr val="tx1">
                    <a:lumMod val="65000"/>
                    <a:lumOff val="35000"/>
                  </a:schemeClr>
                </a:solidFill>
              </a:rPr>
              <a:t>indexes, </a:t>
            </a:r>
            <a:r>
              <a:rPr lang="en-GB" sz="1100" b="0" dirty="0">
                <a:solidFill>
                  <a:schemeClr val="tx1">
                    <a:lumMod val="65000"/>
                    <a:lumOff val="35000"/>
                  </a:schemeClr>
                </a:solidFill>
              </a:rPr>
              <a:t>including additions, deletions, the XD Adjustment (the ex dividend adjustment for the day</a:t>
            </a:r>
            <a:r>
              <a:rPr lang="en-GB" sz="1100" b="0" dirty="0" smtClean="0">
                <a:solidFill>
                  <a:schemeClr val="tx1">
                    <a:lumMod val="65000"/>
                    <a:lumOff val="35000"/>
                  </a:schemeClr>
                </a:solidFill>
              </a:rPr>
              <a:t>), </a:t>
            </a:r>
            <a:r>
              <a:rPr lang="en-GB" sz="1100" b="0" dirty="0">
                <a:solidFill>
                  <a:schemeClr val="tx1">
                    <a:lumMod val="65000"/>
                    <a:lumOff val="35000"/>
                  </a:schemeClr>
                </a:solidFill>
              </a:rPr>
              <a:t>and changes arising from a variety of corporate events to be applied the next business day.</a:t>
            </a:r>
          </a:p>
          <a:p>
            <a:endParaRPr lang="en-GB" dirty="0"/>
          </a:p>
          <a:p>
            <a:endParaRPr lang="en-GB" dirty="0"/>
          </a:p>
          <a:p>
            <a:endParaRPr lang="en-GB" dirty="0"/>
          </a:p>
        </p:txBody>
      </p:sp>
      <p:grpSp>
        <p:nvGrpSpPr>
          <p:cNvPr id="4" name="Group 3"/>
          <p:cNvGrpSpPr/>
          <p:nvPr/>
        </p:nvGrpSpPr>
        <p:grpSpPr>
          <a:xfrm>
            <a:off x="744175" y="5277318"/>
            <a:ext cx="796950" cy="666282"/>
            <a:chOff x="4176713" y="2457451"/>
            <a:chExt cx="1177925" cy="976312"/>
          </a:xfrm>
        </p:grpSpPr>
        <p:sp>
          <p:nvSpPr>
            <p:cNvPr id="5" name="Freeform 4"/>
            <p:cNvSpPr>
              <a:spLocks noEditPoints="1"/>
            </p:cNvSpPr>
            <p:nvPr/>
          </p:nvSpPr>
          <p:spPr bwMode="auto">
            <a:xfrm>
              <a:off x="4176713" y="2457451"/>
              <a:ext cx="1177925" cy="976312"/>
            </a:xfrm>
            <a:custGeom>
              <a:avLst/>
              <a:gdLst>
                <a:gd name="T0" fmla="*/ 412 w 819"/>
                <a:gd name="T1" fmla="*/ 120 h 678"/>
                <a:gd name="T2" fmla="*/ 381 w 819"/>
                <a:gd name="T3" fmla="*/ 317 h 678"/>
                <a:gd name="T4" fmla="*/ 282 w 819"/>
                <a:gd name="T5" fmla="*/ 449 h 678"/>
                <a:gd name="T6" fmla="*/ 304 w 819"/>
                <a:gd name="T7" fmla="*/ 504 h 678"/>
                <a:gd name="T8" fmla="*/ 431 w 819"/>
                <a:gd name="T9" fmla="*/ 390 h 678"/>
                <a:gd name="T10" fmla="*/ 444 w 819"/>
                <a:gd name="T11" fmla="*/ 258 h 678"/>
                <a:gd name="T12" fmla="*/ 443 w 819"/>
                <a:gd name="T13" fmla="*/ 150 h 678"/>
                <a:gd name="T14" fmla="*/ 540 w 819"/>
                <a:gd name="T15" fmla="*/ 140 h 678"/>
                <a:gd name="T16" fmla="*/ 512 w 819"/>
                <a:gd name="T17" fmla="*/ 168 h 678"/>
                <a:gd name="T18" fmla="*/ 540 w 819"/>
                <a:gd name="T19" fmla="*/ 196 h 678"/>
                <a:gd name="T20" fmla="*/ 540 w 819"/>
                <a:gd name="T21" fmla="*/ 140 h 678"/>
                <a:gd name="T22" fmla="*/ 596 w 819"/>
                <a:gd name="T23" fmla="*/ 299 h 678"/>
                <a:gd name="T24" fmla="*/ 596 w 819"/>
                <a:gd name="T25" fmla="*/ 355 h 678"/>
                <a:gd name="T26" fmla="*/ 624 w 819"/>
                <a:gd name="T27" fmla="*/ 327 h 678"/>
                <a:gd name="T28" fmla="*/ 540 w 819"/>
                <a:gd name="T29" fmla="*/ 453 h 678"/>
                <a:gd name="T30" fmla="*/ 512 w 819"/>
                <a:gd name="T31" fmla="*/ 481 h 678"/>
                <a:gd name="T32" fmla="*/ 540 w 819"/>
                <a:gd name="T33" fmla="*/ 509 h 678"/>
                <a:gd name="T34" fmla="*/ 568 w 819"/>
                <a:gd name="T35" fmla="*/ 481 h 678"/>
                <a:gd name="T36" fmla="*/ 540 w 819"/>
                <a:gd name="T37" fmla="*/ 453 h 678"/>
                <a:gd name="T38" fmla="*/ 412 w 819"/>
                <a:gd name="T39" fmla="*/ 537 h 678"/>
                <a:gd name="T40" fmla="*/ 412 w 819"/>
                <a:gd name="T41" fmla="*/ 594 h 678"/>
                <a:gd name="T42" fmla="*/ 440 w 819"/>
                <a:gd name="T43" fmla="*/ 566 h 678"/>
                <a:gd name="T44" fmla="*/ 418 w 819"/>
                <a:gd name="T45" fmla="*/ 0 h 678"/>
                <a:gd name="T46" fmla="*/ 418 w 819"/>
                <a:gd name="T47" fmla="*/ 59 h 678"/>
                <a:gd name="T48" fmla="*/ 691 w 819"/>
                <a:gd name="T49" fmla="*/ 393 h 678"/>
                <a:gd name="T50" fmla="*/ 417 w 819"/>
                <a:gd name="T51" fmla="*/ 618 h 678"/>
                <a:gd name="T52" fmla="*/ 141 w 819"/>
                <a:gd name="T53" fmla="*/ 378 h 678"/>
                <a:gd name="T54" fmla="*/ 178 w 819"/>
                <a:gd name="T55" fmla="*/ 405 h 678"/>
                <a:gd name="T56" fmla="*/ 208 w 819"/>
                <a:gd name="T57" fmla="*/ 389 h 678"/>
                <a:gd name="T58" fmla="*/ 131 w 819"/>
                <a:gd name="T59" fmla="*/ 283 h 678"/>
                <a:gd name="T60" fmla="*/ 83 w 819"/>
                <a:gd name="T61" fmla="*/ 283 h 678"/>
                <a:gd name="T62" fmla="*/ 6 w 819"/>
                <a:gd name="T63" fmla="*/ 362 h 678"/>
                <a:gd name="T64" fmla="*/ 33 w 819"/>
                <a:gd name="T65" fmla="*/ 406 h 678"/>
                <a:gd name="T66" fmla="*/ 77 w 819"/>
                <a:gd name="T67" fmla="*/ 372 h 678"/>
                <a:gd name="T68" fmla="*/ 81 w 819"/>
                <a:gd name="T69" fmla="*/ 387 h 678"/>
                <a:gd name="T70" fmla="*/ 473 w 819"/>
                <a:gd name="T71" fmla="*/ 673 h 678"/>
                <a:gd name="T72" fmla="*/ 419 w 819"/>
                <a:gd name="T73" fmla="*/ 0 h 6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819" h="678">
                  <a:moveTo>
                    <a:pt x="412" y="120"/>
                  </a:moveTo>
                  <a:cubicBezTo>
                    <a:pt x="412" y="120"/>
                    <a:pt x="412" y="120"/>
                    <a:pt x="412" y="120"/>
                  </a:cubicBezTo>
                  <a:cubicBezTo>
                    <a:pt x="394" y="120"/>
                    <a:pt x="381" y="133"/>
                    <a:pt x="381" y="153"/>
                  </a:cubicBezTo>
                  <a:cubicBezTo>
                    <a:pt x="380" y="208"/>
                    <a:pt x="379" y="262"/>
                    <a:pt x="381" y="317"/>
                  </a:cubicBezTo>
                  <a:cubicBezTo>
                    <a:pt x="382" y="341"/>
                    <a:pt x="375" y="359"/>
                    <a:pt x="357" y="375"/>
                  </a:cubicBezTo>
                  <a:cubicBezTo>
                    <a:pt x="331" y="398"/>
                    <a:pt x="307" y="424"/>
                    <a:pt x="282" y="449"/>
                  </a:cubicBezTo>
                  <a:cubicBezTo>
                    <a:pt x="267" y="464"/>
                    <a:pt x="270" y="487"/>
                    <a:pt x="287" y="499"/>
                  </a:cubicBezTo>
                  <a:cubicBezTo>
                    <a:pt x="292" y="502"/>
                    <a:pt x="298" y="504"/>
                    <a:pt x="304" y="504"/>
                  </a:cubicBezTo>
                  <a:cubicBezTo>
                    <a:pt x="312" y="504"/>
                    <a:pt x="321" y="500"/>
                    <a:pt x="328" y="493"/>
                  </a:cubicBezTo>
                  <a:cubicBezTo>
                    <a:pt x="362" y="459"/>
                    <a:pt x="396" y="424"/>
                    <a:pt x="431" y="390"/>
                  </a:cubicBezTo>
                  <a:cubicBezTo>
                    <a:pt x="440" y="381"/>
                    <a:pt x="444" y="372"/>
                    <a:pt x="444" y="360"/>
                  </a:cubicBezTo>
                  <a:cubicBezTo>
                    <a:pt x="443" y="326"/>
                    <a:pt x="444" y="292"/>
                    <a:pt x="444" y="258"/>
                  </a:cubicBezTo>
                  <a:cubicBezTo>
                    <a:pt x="444" y="235"/>
                    <a:pt x="444" y="211"/>
                    <a:pt x="444" y="188"/>
                  </a:cubicBezTo>
                  <a:cubicBezTo>
                    <a:pt x="444" y="175"/>
                    <a:pt x="444" y="162"/>
                    <a:pt x="443" y="150"/>
                  </a:cubicBezTo>
                  <a:cubicBezTo>
                    <a:pt x="442" y="132"/>
                    <a:pt x="429" y="120"/>
                    <a:pt x="412" y="120"/>
                  </a:cubicBezTo>
                  <a:moveTo>
                    <a:pt x="540" y="140"/>
                  </a:moveTo>
                  <a:cubicBezTo>
                    <a:pt x="540" y="140"/>
                    <a:pt x="540" y="140"/>
                    <a:pt x="540" y="140"/>
                  </a:cubicBezTo>
                  <a:cubicBezTo>
                    <a:pt x="524" y="140"/>
                    <a:pt x="511" y="152"/>
                    <a:pt x="512" y="168"/>
                  </a:cubicBezTo>
                  <a:cubicBezTo>
                    <a:pt x="512" y="183"/>
                    <a:pt x="524" y="196"/>
                    <a:pt x="540" y="196"/>
                  </a:cubicBezTo>
                  <a:cubicBezTo>
                    <a:pt x="540" y="196"/>
                    <a:pt x="540" y="196"/>
                    <a:pt x="540" y="196"/>
                  </a:cubicBezTo>
                  <a:cubicBezTo>
                    <a:pt x="555" y="196"/>
                    <a:pt x="568" y="183"/>
                    <a:pt x="568" y="168"/>
                  </a:cubicBezTo>
                  <a:cubicBezTo>
                    <a:pt x="568" y="152"/>
                    <a:pt x="555" y="140"/>
                    <a:pt x="540" y="140"/>
                  </a:cubicBezTo>
                  <a:moveTo>
                    <a:pt x="596" y="299"/>
                  </a:moveTo>
                  <a:cubicBezTo>
                    <a:pt x="596" y="299"/>
                    <a:pt x="596" y="299"/>
                    <a:pt x="596" y="299"/>
                  </a:cubicBezTo>
                  <a:cubicBezTo>
                    <a:pt x="580" y="299"/>
                    <a:pt x="568" y="311"/>
                    <a:pt x="568" y="327"/>
                  </a:cubicBezTo>
                  <a:cubicBezTo>
                    <a:pt x="568" y="342"/>
                    <a:pt x="581" y="355"/>
                    <a:pt x="596" y="355"/>
                  </a:cubicBezTo>
                  <a:cubicBezTo>
                    <a:pt x="596" y="355"/>
                    <a:pt x="596" y="355"/>
                    <a:pt x="596" y="355"/>
                  </a:cubicBezTo>
                  <a:cubicBezTo>
                    <a:pt x="611" y="355"/>
                    <a:pt x="624" y="342"/>
                    <a:pt x="624" y="327"/>
                  </a:cubicBezTo>
                  <a:cubicBezTo>
                    <a:pt x="624" y="311"/>
                    <a:pt x="611" y="299"/>
                    <a:pt x="596" y="299"/>
                  </a:cubicBezTo>
                  <a:moveTo>
                    <a:pt x="540" y="453"/>
                  </a:moveTo>
                  <a:cubicBezTo>
                    <a:pt x="539" y="453"/>
                    <a:pt x="539" y="453"/>
                    <a:pt x="539" y="453"/>
                  </a:cubicBezTo>
                  <a:cubicBezTo>
                    <a:pt x="524" y="453"/>
                    <a:pt x="512" y="466"/>
                    <a:pt x="512" y="481"/>
                  </a:cubicBezTo>
                  <a:cubicBezTo>
                    <a:pt x="512" y="481"/>
                    <a:pt x="512" y="481"/>
                    <a:pt x="512" y="481"/>
                  </a:cubicBezTo>
                  <a:cubicBezTo>
                    <a:pt x="512" y="497"/>
                    <a:pt x="524" y="509"/>
                    <a:pt x="540" y="509"/>
                  </a:cubicBezTo>
                  <a:cubicBezTo>
                    <a:pt x="540" y="509"/>
                    <a:pt x="540" y="509"/>
                    <a:pt x="540" y="509"/>
                  </a:cubicBezTo>
                  <a:cubicBezTo>
                    <a:pt x="555" y="509"/>
                    <a:pt x="568" y="497"/>
                    <a:pt x="568" y="481"/>
                  </a:cubicBezTo>
                  <a:cubicBezTo>
                    <a:pt x="568" y="481"/>
                    <a:pt x="568" y="481"/>
                    <a:pt x="568" y="481"/>
                  </a:cubicBezTo>
                  <a:cubicBezTo>
                    <a:pt x="568" y="465"/>
                    <a:pt x="555" y="453"/>
                    <a:pt x="540" y="453"/>
                  </a:cubicBezTo>
                  <a:moveTo>
                    <a:pt x="412" y="537"/>
                  </a:moveTo>
                  <a:cubicBezTo>
                    <a:pt x="412" y="537"/>
                    <a:pt x="412" y="537"/>
                    <a:pt x="412" y="537"/>
                  </a:cubicBezTo>
                  <a:cubicBezTo>
                    <a:pt x="397" y="537"/>
                    <a:pt x="384" y="550"/>
                    <a:pt x="384" y="565"/>
                  </a:cubicBezTo>
                  <a:cubicBezTo>
                    <a:pt x="384" y="581"/>
                    <a:pt x="396" y="593"/>
                    <a:pt x="412" y="594"/>
                  </a:cubicBezTo>
                  <a:cubicBezTo>
                    <a:pt x="412" y="594"/>
                    <a:pt x="412" y="594"/>
                    <a:pt x="412" y="594"/>
                  </a:cubicBezTo>
                  <a:cubicBezTo>
                    <a:pt x="427" y="594"/>
                    <a:pt x="440" y="581"/>
                    <a:pt x="440" y="566"/>
                  </a:cubicBezTo>
                  <a:cubicBezTo>
                    <a:pt x="440" y="550"/>
                    <a:pt x="428" y="538"/>
                    <a:pt x="412" y="537"/>
                  </a:cubicBezTo>
                  <a:moveTo>
                    <a:pt x="418" y="0"/>
                  </a:moveTo>
                  <a:cubicBezTo>
                    <a:pt x="399" y="0"/>
                    <a:pt x="387" y="12"/>
                    <a:pt x="386" y="29"/>
                  </a:cubicBezTo>
                  <a:cubicBezTo>
                    <a:pt x="386" y="46"/>
                    <a:pt x="399" y="58"/>
                    <a:pt x="418" y="59"/>
                  </a:cubicBezTo>
                  <a:cubicBezTo>
                    <a:pt x="430" y="60"/>
                    <a:pt x="442" y="60"/>
                    <a:pt x="453" y="62"/>
                  </a:cubicBezTo>
                  <a:cubicBezTo>
                    <a:pt x="612" y="83"/>
                    <a:pt x="722" y="235"/>
                    <a:pt x="691" y="393"/>
                  </a:cubicBezTo>
                  <a:cubicBezTo>
                    <a:pt x="667" y="512"/>
                    <a:pt x="567" y="604"/>
                    <a:pt x="446" y="617"/>
                  </a:cubicBezTo>
                  <a:cubicBezTo>
                    <a:pt x="436" y="618"/>
                    <a:pt x="427" y="618"/>
                    <a:pt x="417" y="618"/>
                  </a:cubicBezTo>
                  <a:cubicBezTo>
                    <a:pt x="305" y="618"/>
                    <a:pt x="203" y="552"/>
                    <a:pt x="159" y="447"/>
                  </a:cubicBezTo>
                  <a:cubicBezTo>
                    <a:pt x="149" y="425"/>
                    <a:pt x="143" y="402"/>
                    <a:pt x="141" y="378"/>
                  </a:cubicBezTo>
                  <a:cubicBezTo>
                    <a:pt x="147" y="384"/>
                    <a:pt x="153" y="391"/>
                    <a:pt x="160" y="396"/>
                  </a:cubicBezTo>
                  <a:cubicBezTo>
                    <a:pt x="165" y="400"/>
                    <a:pt x="172" y="404"/>
                    <a:pt x="178" y="405"/>
                  </a:cubicBezTo>
                  <a:cubicBezTo>
                    <a:pt x="180" y="405"/>
                    <a:pt x="181" y="406"/>
                    <a:pt x="183" y="406"/>
                  </a:cubicBezTo>
                  <a:cubicBezTo>
                    <a:pt x="194" y="406"/>
                    <a:pt x="203" y="399"/>
                    <a:pt x="208" y="389"/>
                  </a:cubicBezTo>
                  <a:cubicBezTo>
                    <a:pt x="214" y="377"/>
                    <a:pt x="212" y="364"/>
                    <a:pt x="202" y="354"/>
                  </a:cubicBezTo>
                  <a:cubicBezTo>
                    <a:pt x="178" y="330"/>
                    <a:pt x="155" y="307"/>
                    <a:pt x="131" y="283"/>
                  </a:cubicBezTo>
                  <a:cubicBezTo>
                    <a:pt x="123" y="275"/>
                    <a:pt x="115" y="272"/>
                    <a:pt x="107" y="272"/>
                  </a:cubicBezTo>
                  <a:cubicBezTo>
                    <a:pt x="99" y="272"/>
                    <a:pt x="91" y="275"/>
                    <a:pt x="83" y="283"/>
                  </a:cubicBezTo>
                  <a:cubicBezTo>
                    <a:pt x="60" y="306"/>
                    <a:pt x="37" y="329"/>
                    <a:pt x="14" y="353"/>
                  </a:cubicBezTo>
                  <a:cubicBezTo>
                    <a:pt x="11" y="355"/>
                    <a:pt x="8" y="359"/>
                    <a:pt x="6" y="362"/>
                  </a:cubicBezTo>
                  <a:cubicBezTo>
                    <a:pt x="0" y="375"/>
                    <a:pt x="3" y="390"/>
                    <a:pt x="14" y="399"/>
                  </a:cubicBezTo>
                  <a:cubicBezTo>
                    <a:pt x="20" y="403"/>
                    <a:pt x="26" y="406"/>
                    <a:pt x="33" y="406"/>
                  </a:cubicBezTo>
                  <a:cubicBezTo>
                    <a:pt x="40" y="406"/>
                    <a:pt x="47" y="403"/>
                    <a:pt x="52" y="398"/>
                  </a:cubicBezTo>
                  <a:cubicBezTo>
                    <a:pt x="61" y="390"/>
                    <a:pt x="69" y="381"/>
                    <a:pt x="77" y="372"/>
                  </a:cubicBezTo>
                  <a:cubicBezTo>
                    <a:pt x="79" y="374"/>
                    <a:pt x="79" y="374"/>
                    <a:pt x="79" y="374"/>
                  </a:cubicBezTo>
                  <a:cubicBezTo>
                    <a:pt x="80" y="379"/>
                    <a:pt x="80" y="383"/>
                    <a:pt x="81" y="387"/>
                  </a:cubicBezTo>
                  <a:cubicBezTo>
                    <a:pt x="105" y="556"/>
                    <a:pt x="251" y="678"/>
                    <a:pt x="416" y="678"/>
                  </a:cubicBezTo>
                  <a:cubicBezTo>
                    <a:pt x="435" y="678"/>
                    <a:pt x="454" y="676"/>
                    <a:pt x="473" y="673"/>
                  </a:cubicBezTo>
                  <a:cubicBezTo>
                    <a:pt x="693" y="636"/>
                    <a:pt x="819" y="399"/>
                    <a:pt x="724" y="197"/>
                  </a:cubicBezTo>
                  <a:cubicBezTo>
                    <a:pt x="664" y="70"/>
                    <a:pt x="560" y="5"/>
                    <a:pt x="419" y="0"/>
                  </a:cubicBezTo>
                  <a:cubicBezTo>
                    <a:pt x="419" y="0"/>
                    <a:pt x="418" y="0"/>
                    <a:pt x="418" y="0"/>
                  </a:cubicBezTo>
                </a:path>
              </a:pathLst>
            </a:custGeom>
            <a:solidFill>
              <a:srgbClr val="80496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kern="1200"/>
            </a:p>
          </p:txBody>
        </p:sp>
        <p:sp>
          <p:nvSpPr>
            <p:cNvPr id="6" name="Freeform 5"/>
            <p:cNvSpPr>
              <a:spLocks noEditPoints="1"/>
            </p:cNvSpPr>
            <p:nvPr/>
          </p:nvSpPr>
          <p:spPr bwMode="auto">
            <a:xfrm>
              <a:off x="4176713" y="2457451"/>
              <a:ext cx="1177925" cy="976312"/>
            </a:xfrm>
            <a:custGeom>
              <a:avLst/>
              <a:gdLst>
                <a:gd name="T0" fmla="*/ 384 w 819"/>
                <a:gd name="T1" fmla="*/ 565 h 678"/>
                <a:gd name="T2" fmla="*/ 412 w 819"/>
                <a:gd name="T3" fmla="*/ 594 h 678"/>
                <a:gd name="T4" fmla="*/ 412 w 819"/>
                <a:gd name="T5" fmla="*/ 537 h 678"/>
                <a:gd name="T6" fmla="*/ 540 w 819"/>
                <a:gd name="T7" fmla="*/ 453 h 678"/>
                <a:gd name="T8" fmla="*/ 512 w 819"/>
                <a:gd name="T9" fmla="*/ 481 h 678"/>
                <a:gd name="T10" fmla="*/ 540 w 819"/>
                <a:gd name="T11" fmla="*/ 509 h 678"/>
                <a:gd name="T12" fmla="*/ 568 w 819"/>
                <a:gd name="T13" fmla="*/ 481 h 678"/>
                <a:gd name="T14" fmla="*/ 540 w 819"/>
                <a:gd name="T15" fmla="*/ 453 h 678"/>
                <a:gd name="T16" fmla="*/ 596 w 819"/>
                <a:gd name="T17" fmla="*/ 299 h 678"/>
                <a:gd name="T18" fmla="*/ 596 w 819"/>
                <a:gd name="T19" fmla="*/ 355 h 678"/>
                <a:gd name="T20" fmla="*/ 624 w 819"/>
                <a:gd name="T21" fmla="*/ 327 h 678"/>
                <a:gd name="T22" fmla="*/ 540 w 819"/>
                <a:gd name="T23" fmla="*/ 140 h 678"/>
                <a:gd name="T24" fmla="*/ 512 w 819"/>
                <a:gd name="T25" fmla="*/ 168 h 678"/>
                <a:gd name="T26" fmla="*/ 540 w 819"/>
                <a:gd name="T27" fmla="*/ 196 h 678"/>
                <a:gd name="T28" fmla="*/ 540 w 819"/>
                <a:gd name="T29" fmla="*/ 140 h 678"/>
                <a:gd name="T30" fmla="*/ 412 w 819"/>
                <a:gd name="T31" fmla="*/ 120 h 678"/>
                <a:gd name="T32" fmla="*/ 381 w 819"/>
                <a:gd name="T33" fmla="*/ 317 h 678"/>
                <a:gd name="T34" fmla="*/ 282 w 819"/>
                <a:gd name="T35" fmla="*/ 449 h 678"/>
                <a:gd name="T36" fmla="*/ 304 w 819"/>
                <a:gd name="T37" fmla="*/ 504 h 678"/>
                <a:gd name="T38" fmla="*/ 431 w 819"/>
                <a:gd name="T39" fmla="*/ 390 h 678"/>
                <a:gd name="T40" fmla="*/ 444 w 819"/>
                <a:gd name="T41" fmla="*/ 258 h 678"/>
                <a:gd name="T42" fmla="*/ 443 w 819"/>
                <a:gd name="T43" fmla="*/ 150 h 678"/>
                <a:gd name="T44" fmla="*/ 418 w 819"/>
                <a:gd name="T45" fmla="*/ 0 h 678"/>
                <a:gd name="T46" fmla="*/ 418 w 819"/>
                <a:gd name="T47" fmla="*/ 59 h 678"/>
                <a:gd name="T48" fmla="*/ 691 w 819"/>
                <a:gd name="T49" fmla="*/ 393 h 678"/>
                <a:gd name="T50" fmla="*/ 417 w 819"/>
                <a:gd name="T51" fmla="*/ 618 h 678"/>
                <a:gd name="T52" fmla="*/ 141 w 819"/>
                <a:gd name="T53" fmla="*/ 378 h 678"/>
                <a:gd name="T54" fmla="*/ 178 w 819"/>
                <a:gd name="T55" fmla="*/ 405 h 678"/>
                <a:gd name="T56" fmla="*/ 208 w 819"/>
                <a:gd name="T57" fmla="*/ 389 h 678"/>
                <a:gd name="T58" fmla="*/ 131 w 819"/>
                <a:gd name="T59" fmla="*/ 283 h 678"/>
                <a:gd name="T60" fmla="*/ 83 w 819"/>
                <a:gd name="T61" fmla="*/ 283 h 678"/>
                <a:gd name="T62" fmla="*/ 6 w 819"/>
                <a:gd name="T63" fmla="*/ 362 h 678"/>
                <a:gd name="T64" fmla="*/ 33 w 819"/>
                <a:gd name="T65" fmla="*/ 406 h 678"/>
                <a:gd name="T66" fmla="*/ 77 w 819"/>
                <a:gd name="T67" fmla="*/ 372 h 678"/>
                <a:gd name="T68" fmla="*/ 81 w 819"/>
                <a:gd name="T69" fmla="*/ 387 h 678"/>
                <a:gd name="T70" fmla="*/ 473 w 819"/>
                <a:gd name="T71" fmla="*/ 673 h 678"/>
                <a:gd name="T72" fmla="*/ 419 w 819"/>
                <a:gd name="T73" fmla="*/ 0 h 6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819" h="678">
                  <a:moveTo>
                    <a:pt x="412" y="537"/>
                  </a:moveTo>
                  <a:cubicBezTo>
                    <a:pt x="397" y="537"/>
                    <a:pt x="384" y="550"/>
                    <a:pt x="384" y="565"/>
                  </a:cubicBezTo>
                  <a:cubicBezTo>
                    <a:pt x="384" y="581"/>
                    <a:pt x="396" y="593"/>
                    <a:pt x="412" y="594"/>
                  </a:cubicBezTo>
                  <a:cubicBezTo>
                    <a:pt x="412" y="594"/>
                    <a:pt x="412" y="594"/>
                    <a:pt x="412" y="594"/>
                  </a:cubicBezTo>
                  <a:cubicBezTo>
                    <a:pt x="427" y="594"/>
                    <a:pt x="440" y="581"/>
                    <a:pt x="440" y="566"/>
                  </a:cubicBezTo>
                  <a:cubicBezTo>
                    <a:pt x="440" y="550"/>
                    <a:pt x="428" y="538"/>
                    <a:pt x="412" y="537"/>
                  </a:cubicBezTo>
                  <a:cubicBezTo>
                    <a:pt x="412" y="537"/>
                    <a:pt x="412" y="537"/>
                    <a:pt x="412" y="537"/>
                  </a:cubicBezTo>
                  <a:moveTo>
                    <a:pt x="540" y="453"/>
                  </a:moveTo>
                  <a:cubicBezTo>
                    <a:pt x="539" y="453"/>
                    <a:pt x="539" y="453"/>
                    <a:pt x="539" y="453"/>
                  </a:cubicBezTo>
                  <a:cubicBezTo>
                    <a:pt x="524" y="453"/>
                    <a:pt x="512" y="466"/>
                    <a:pt x="512" y="481"/>
                  </a:cubicBezTo>
                  <a:cubicBezTo>
                    <a:pt x="512" y="481"/>
                    <a:pt x="512" y="481"/>
                    <a:pt x="512" y="481"/>
                  </a:cubicBezTo>
                  <a:cubicBezTo>
                    <a:pt x="512" y="497"/>
                    <a:pt x="524" y="509"/>
                    <a:pt x="540" y="509"/>
                  </a:cubicBezTo>
                  <a:cubicBezTo>
                    <a:pt x="540" y="509"/>
                    <a:pt x="540" y="509"/>
                    <a:pt x="540" y="509"/>
                  </a:cubicBezTo>
                  <a:cubicBezTo>
                    <a:pt x="555" y="509"/>
                    <a:pt x="568" y="497"/>
                    <a:pt x="568" y="481"/>
                  </a:cubicBezTo>
                  <a:cubicBezTo>
                    <a:pt x="568" y="481"/>
                    <a:pt x="568" y="481"/>
                    <a:pt x="568" y="481"/>
                  </a:cubicBezTo>
                  <a:cubicBezTo>
                    <a:pt x="568" y="465"/>
                    <a:pt x="555" y="453"/>
                    <a:pt x="540" y="453"/>
                  </a:cubicBezTo>
                  <a:moveTo>
                    <a:pt x="596" y="299"/>
                  </a:moveTo>
                  <a:cubicBezTo>
                    <a:pt x="596" y="299"/>
                    <a:pt x="596" y="299"/>
                    <a:pt x="596" y="299"/>
                  </a:cubicBezTo>
                  <a:cubicBezTo>
                    <a:pt x="580" y="299"/>
                    <a:pt x="568" y="311"/>
                    <a:pt x="568" y="327"/>
                  </a:cubicBezTo>
                  <a:cubicBezTo>
                    <a:pt x="568" y="342"/>
                    <a:pt x="581" y="355"/>
                    <a:pt x="596" y="355"/>
                  </a:cubicBezTo>
                  <a:cubicBezTo>
                    <a:pt x="596" y="355"/>
                    <a:pt x="596" y="355"/>
                    <a:pt x="596" y="355"/>
                  </a:cubicBezTo>
                  <a:cubicBezTo>
                    <a:pt x="611" y="355"/>
                    <a:pt x="624" y="342"/>
                    <a:pt x="624" y="327"/>
                  </a:cubicBezTo>
                  <a:cubicBezTo>
                    <a:pt x="624" y="311"/>
                    <a:pt x="611" y="299"/>
                    <a:pt x="596" y="299"/>
                  </a:cubicBezTo>
                  <a:moveTo>
                    <a:pt x="540" y="140"/>
                  </a:moveTo>
                  <a:cubicBezTo>
                    <a:pt x="540" y="140"/>
                    <a:pt x="540" y="140"/>
                    <a:pt x="540" y="140"/>
                  </a:cubicBezTo>
                  <a:cubicBezTo>
                    <a:pt x="524" y="140"/>
                    <a:pt x="511" y="152"/>
                    <a:pt x="512" y="168"/>
                  </a:cubicBezTo>
                  <a:cubicBezTo>
                    <a:pt x="512" y="183"/>
                    <a:pt x="524" y="196"/>
                    <a:pt x="540" y="196"/>
                  </a:cubicBezTo>
                  <a:cubicBezTo>
                    <a:pt x="540" y="196"/>
                    <a:pt x="540" y="196"/>
                    <a:pt x="540" y="196"/>
                  </a:cubicBezTo>
                  <a:cubicBezTo>
                    <a:pt x="555" y="196"/>
                    <a:pt x="568" y="183"/>
                    <a:pt x="568" y="168"/>
                  </a:cubicBezTo>
                  <a:cubicBezTo>
                    <a:pt x="568" y="152"/>
                    <a:pt x="555" y="140"/>
                    <a:pt x="540" y="140"/>
                  </a:cubicBezTo>
                  <a:moveTo>
                    <a:pt x="412" y="120"/>
                  </a:moveTo>
                  <a:cubicBezTo>
                    <a:pt x="412" y="120"/>
                    <a:pt x="412" y="120"/>
                    <a:pt x="412" y="120"/>
                  </a:cubicBezTo>
                  <a:cubicBezTo>
                    <a:pt x="394" y="120"/>
                    <a:pt x="381" y="133"/>
                    <a:pt x="381" y="153"/>
                  </a:cubicBezTo>
                  <a:cubicBezTo>
                    <a:pt x="380" y="208"/>
                    <a:pt x="379" y="262"/>
                    <a:pt x="381" y="317"/>
                  </a:cubicBezTo>
                  <a:cubicBezTo>
                    <a:pt x="382" y="341"/>
                    <a:pt x="375" y="359"/>
                    <a:pt x="357" y="375"/>
                  </a:cubicBezTo>
                  <a:cubicBezTo>
                    <a:pt x="331" y="398"/>
                    <a:pt x="307" y="424"/>
                    <a:pt x="282" y="449"/>
                  </a:cubicBezTo>
                  <a:cubicBezTo>
                    <a:pt x="267" y="464"/>
                    <a:pt x="270" y="487"/>
                    <a:pt x="287" y="499"/>
                  </a:cubicBezTo>
                  <a:cubicBezTo>
                    <a:pt x="292" y="502"/>
                    <a:pt x="298" y="504"/>
                    <a:pt x="304" y="504"/>
                  </a:cubicBezTo>
                  <a:cubicBezTo>
                    <a:pt x="312" y="504"/>
                    <a:pt x="321" y="500"/>
                    <a:pt x="328" y="493"/>
                  </a:cubicBezTo>
                  <a:cubicBezTo>
                    <a:pt x="362" y="459"/>
                    <a:pt x="396" y="424"/>
                    <a:pt x="431" y="390"/>
                  </a:cubicBezTo>
                  <a:cubicBezTo>
                    <a:pt x="440" y="381"/>
                    <a:pt x="444" y="372"/>
                    <a:pt x="444" y="360"/>
                  </a:cubicBezTo>
                  <a:cubicBezTo>
                    <a:pt x="443" y="326"/>
                    <a:pt x="444" y="292"/>
                    <a:pt x="444" y="258"/>
                  </a:cubicBezTo>
                  <a:cubicBezTo>
                    <a:pt x="444" y="235"/>
                    <a:pt x="444" y="211"/>
                    <a:pt x="444" y="188"/>
                  </a:cubicBezTo>
                  <a:cubicBezTo>
                    <a:pt x="444" y="175"/>
                    <a:pt x="444" y="162"/>
                    <a:pt x="443" y="150"/>
                  </a:cubicBezTo>
                  <a:cubicBezTo>
                    <a:pt x="442" y="132"/>
                    <a:pt x="429" y="120"/>
                    <a:pt x="412" y="120"/>
                  </a:cubicBezTo>
                  <a:moveTo>
                    <a:pt x="418" y="0"/>
                  </a:moveTo>
                  <a:cubicBezTo>
                    <a:pt x="399" y="0"/>
                    <a:pt x="387" y="12"/>
                    <a:pt x="386" y="29"/>
                  </a:cubicBezTo>
                  <a:cubicBezTo>
                    <a:pt x="386" y="46"/>
                    <a:pt x="399" y="58"/>
                    <a:pt x="418" y="59"/>
                  </a:cubicBezTo>
                  <a:cubicBezTo>
                    <a:pt x="430" y="60"/>
                    <a:pt x="442" y="60"/>
                    <a:pt x="453" y="62"/>
                  </a:cubicBezTo>
                  <a:cubicBezTo>
                    <a:pt x="612" y="83"/>
                    <a:pt x="722" y="235"/>
                    <a:pt x="691" y="393"/>
                  </a:cubicBezTo>
                  <a:cubicBezTo>
                    <a:pt x="667" y="512"/>
                    <a:pt x="567" y="604"/>
                    <a:pt x="446" y="617"/>
                  </a:cubicBezTo>
                  <a:cubicBezTo>
                    <a:pt x="436" y="618"/>
                    <a:pt x="427" y="618"/>
                    <a:pt x="417" y="618"/>
                  </a:cubicBezTo>
                  <a:cubicBezTo>
                    <a:pt x="305" y="618"/>
                    <a:pt x="203" y="552"/>
                    <a:pt x="159" y="447"/>
                  </a:cubicBezTo>
                  <a:cubicBezTo>
                    <a:pt x="149" y="425"/>
                    <a:pt x="143" y="402"/>
                    <a:pt x="141" y="378"/>
                  </a:cubicBezTo>
                  <a:cubicBezTo>
                    <a:pt x="147" y="384"/>
                    <a:pt x="153" y="391"/>
                    <a:pt x="160" y="396"/>
                  </a:cubicBezTo>
                  <a:cubicBezTo>
                    <a:pt x="165" y="400"/>
                    <a:pt x="172" y="404"/>
                    <a:pt x="178" y="405"/>
                  </a:cubicBezTo>
                  <a:cubicBezTo>
                    <a:pt x="180" y="405"/>
                    <a:pt x="181" y="406"/>
                    <a:pt x="183" y="406"/>
                  </a:cubicBezTo>
                  <a:cubicBezTo>
                    <a:pt x="194" y="406"/>
                    <a:pt x="203" y="399"/>
                    <a:pt x="208" y="389"/>
                  </a:cubicBezTo>
                  <a:cubicBezTo>
                    <a:pt x="214" y="377"/>
                    <a:pt x="212" y="364"/>
                    <a:pt x="202" y="354"/>
                  </a:cubicBezTo>
                  <a:cubicBezTo>
                    <a:pt x="178" y="330"/>
                    <a:pt x="155" y="307"/>
                    <a:pt x="131" y="283"/>
                  </a:cubicBezTo>
                  <a:cubicBezTo>
                    <a:pt x="123" y="275"/>
                    <a:pt x="115" y="272"/>
                    <a:pt x="107" y="272"/>
                  </a:cubicBezTo>
                  <a:cubicBezTo>
                    <a:pt x="99" y="272"/>
                    <a:pt x="91" y="275"/>
                    <a:pt x="83" y="283"/>
                  </a:cubicBezTo>
                  <a:cubicBezTo>
                    <a:pt x="60" y="306"/>
                    <a:pt x="37" y="329"/>
                    <a:pt x="14" y="353"/>
                  </a:cubicBezTo>
                  <a:cubicBezTo>
                    <a:pt x="11" y="355"/>
                    <a:pt x="8" y="359"/>
                    <a:pt x="6" y="362"/>
                  </a:cubicBezTo>
                  <a:cubicBezTo>
                    <a:pt x="0" y="375"/>
                    <a:pt x="3" y="390"/>
                    <a:pt x="14" y="399"/>
                  </a:cubicBezTo>
                  <a:cubicBezTo>
                    <a:pt x="20" y="403"/>
                    <a:pt x="26" y="406"/>
                    <a:pt x="33" y="406"/>
                  </a:cubicBezTo>
                  <a:cubicBezTo>
                    <a:pt x="40" y="406"/>
                    <a:pt x="47" y="403"/>
                    <a:pt x="52" y="398"/>
                  </a:cubicBezTo>
                  <a:cubicBezTo>
                    <a:pt x="61" y="390"/>
                    <a:pt x="69" y="381"/>
                    <a:pt x="77" y="372"/>
                  </a:cubicBezTo>
                  <a:cubicBezTo>
                    <a:pt x="79" y="374"/>
                    <a:pt x="79" y="374"/>
                    <a:pt x="79" y="374"/>
                  </a:cubicBezTo>
                  <a:cubicBezTo>
                    <a:pt x="80" y="379"/>
                    <a:pt x="80" y="383"/>
                    <a:pt x="81" y="387"/>
                  </a:cubicBezTo>
                  <a:cubicBezTo>
                    <a:pt x="105" y="556"/>
                    <a:pt x="251" y="678"/>
                    <a:pt x="416" y="678"/>
                  </a:cubicBezTo>
                  <a:cubicBezTo>
                    <a:pt x="435" y="678"/>
                    <a:pt x="454" y="676"/>
                    <a:pt x="473" y="673"/>
                  </a:cubicBezTo>
                  <a:cubicBezTo>
                    <a:pt x="693" y="636"/>
                    <a:pt x="819" y="399"/>
                    <a:pt x="724" y="197"/>
                  </a:cubicBezTo>
                  <a:cubicBezTo>
                    <a:pt x="664" y="70"/>
                    <a:pt x="560" y="5"/>
                    <a:pt x="419" y="0"/>
                  </a:cubicBezTo>
                  <a:cubicBezTo>
                    <a:pt x="419" y="0"/>
                    <a:pt x="418" y="0"/>
                    <a:pt x="418" y="0"/>
                  </a:cubicBezTo>
                </a:path>
              </a:pathLst>
            </a:custGeom>
            <a:solidFill>
              <a:srgbClr val="54083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kern="1200"/>
            </a:p>
          </p:txBody>
        </p:sp>
      </p:grpSp>
      <p:grpSp>
        <p:nvGrpSpPr>
          <p:cNvPr id="7" name="Group 6"/>
          <p:cNvGrpSpPr/>
          <p:nvPr/>
        </p:nvGrpSpPr>
        <p:grpSpPr>
          <a:xfrm>
            <a:off x="693085" y="3489617"/>
            <a:ext cx="834896" cy="853783"/>
            <a:chOff x="4045580" y="4503789"/>
            <a:chExt cx="709841" cy="717325"/>
          </a:xfrm>
        </p:grpSpPr>
        <p:sp>
          <p:nvSpPr>
            <p:cNvPr id="8" name="Freeform 7"/>
            <p:cNvSpPr>
              <a:spLocks/>
            </p:cNvSpPr>
            <p:nvPr/>
          </p:nvSpPr>
          <p:spPr bwMode="auto">
            <a:xfrm>
              <a:off x="4179210" y="4657731"/>
              <a:ext cx="312159" cy="238396"/>
            </a:xfrm>
            <a:custGeom>
              <a:avLst/>
              <a:gdLst>
                <a:gd name="T0" fmla="*/ 123 w 130"/>
                <a:gd name="T1" fmla="*/ 99 h 99"/>
                <a:gd name="T2" fmla="*/ 0 w 130"/>
                <a:gd name="T3" fmla="*/ 99 h 99"/>
                <a:gd name="T4" fmla="*/ 0 w 130"/>
                <a:gd name="T5" fmla="*/ 7 h 99"/>
                <a:gd name="T6" fmla="*/ 8 w 130"/>
                <a:gd name="T7" fmla="*/ 0 h 99"/>
                <a:gd name="T8" fmla="*/ 15 w 130"/>
                <a:gd name="T9" fmla="*/ 7 h 99"/>
                <a:gd name="T10" fmla="*/ 15 w 130"/>
                <a:gd name="T11" fmla="*/ 85 h 99"/>
                <a:gd name="T12" fmla="*/ 123 w 130"/>
                <a:gd name="T13" fmla="*/ 85 h 99"/>
                <a:gd name="T14" fmla="*/ 130 w 130"/>
                <a:gd name="T15" fmla="*/ 92 h 99"/>
                <a:gd name="T16" fmla="*/ 123 w 130"/>
                <a:gd name="T17" fmla="*/ 99 h 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0" h="99">
                  <a:moveTo>
                    <a:pt x="123" y="99"/>
                  </a:moveTo>
                  <a:cubicBezTo>
                    <a:pt x="0" y="99"/>
                    <a:pt x="0" y="99"/>
                    <a:pt x="0" y="99"/>
                  </a:cubicBezTo>
                  <a:cubicBezTo>
                    <a:pt x="0" y="7"/>
                    <a:pt x="0" y="7"/>
                    <a:pt x="0" y="7"/>
                  </a:cubicBezTo>
                  <a:cubicBezTo>
                    <a:pt x="0" y="3"/>
                    <a:pt x="4" y="0"/>
                    <a:pt x="8" y="0"/>
                  </a:cubicBezTo>
                  <a:cubicBezTo>
                    <a:pt x="12" y="0"/>
                    <a:pt x="15" y="3"/>
                    <a:pt x="15" y="7"/>
                  </a:cubicBezTo>
                  <a:cubicBezTo>
                    <a:pt x="15" y="85"/>
                    <a:pt x="15" y="85"/>
                    <a:pt x="15" y="85"/>
                  </a:cubicBezTo>
                  <a:cubicBezTo>
                    <a:pt x="123" y="85"/>
                    <a:pt x="123" y="85"/>
                    <a:pt x="123" y="85"/>
                  </a:cubicBezTo>
                  <a:cubicBezTo>
                    <a:pt x="127" y="85"/>
                    <a:pt x="130" y="88"/>
                    <a:pt x="130" y="92"/>
                  </a:cubicBezTo>
                  <a:cubicBezTo>
                    <a:pt x="130" y="96"/>
                    <a:pt x="127" y="99"/>
                    <a:pt x="123" y="99"/>
                  </a:cubicBezTo>
                </a:path>
              </a:pathLst>
            </a:custGeom>
            <a:solidFill>
              <a:srgbClr val="52183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kern="1200"/>
            </a:p>
          </p:txBody>
        </p:sp>
        <p:sp>
          <p:nvSpPr>
            <p:cNvPr id="9" name="Freeform 8"/>
            <p:cNvSpPr>
              <a:spLocks/>
            </p:cNvSpPr>
            <p:nvPr/>
          </p:nvSpPr>
          <p:spPr bwMode="auto">
            <a:xfrm>
              <a:off x="4148208" y="4643833"/>
              <a:ext cx="98351" cy="71626"/>
            </a:xfrm>
            <a:custGeom>
              <a:avLst/>
              <a:gdLst>
                <a:gd name="T0" fmla="*/ 33 w 41"/>
                <a:gd name="T1" fmla="*/ 30 h 30"/>
                <a:gd name="T2" fmla="*/ 28 w 41"/>
                <a:gd name="T3" fmla="*/ 28 h 30"/>
                <a:gd name="T4" fmla="*/ 21 w 41"/>
                <a:gd name="T5" fmla="*/ 20 h 30"/>
                <a:gd name="T6" fmla="*/ 13 w 41"/>
                <a:gd name="T7" fmla="*/ 28 h 30"/>
                <a:gd name="T8" fmla="*/ 3 w 41"/>
                <a:gd name="T9" fmla="*/ 28 h 30"/>
                <a:gd name="T10" fmla="*/ 3 w 41"/>
                <a:gd name="T11" fmla="*/ 18 h 30"/>
                <a:gd name="T12" fmla="*/ 21 w 41"/>
                <a:gd name="T13" fmla="*/ 0 h 30"/>
                <a:gd name="T14" fmla="*/ 39 w 41"/>
                <a:gd name="T15" fmla="*/ 18 h 30"/>
                <a:gd name="T16" fmla="*/ 39 w 41"/>
                <a:gd name="T17" fmla="*/ 28 h 30"/>
                <a:gd name="T18" fmla="*/ 33 w 41"/>
                <a:gd name="T19" fmla="*/ 30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1" h="30">
                  <a:moveTo>
                    <a:pt x="33" y="30"/>
                  </a:moveTo>
                  <a:cubicBezTo>
                    <a:pt x="32" y="30"/>
                    <a:pt x="30" y="29"/>
                    <a:pt x="28" y="28"/>
                  </a:cubicBezTo>
                  <a:cubicBezTo>
                    <a:pt x="21" y="20"/>
                    <a:pt x="21" y="20"/>
                    <a:pt x="21" y="20"/>
                  </a:cubicBezTo>
                  <a:cubicBezTo>
                    <a:pt x="13" y="28"/>
                    <a:pt x="13" y="28"/>
                    <a:pt x="13" y="28"/>
                  </a:cubicBezTo>
                  <a:cubicBezTo>
                    <a:pt x="10" y="30"/>
                    <a:pt x="5" y="30"/>
                    <a:pt x="3" y="28"/>
                  </a:cubicBezTo>
                  <a:cubicBezTo>
                    <a:pt x="0" y="25"/>
                    <a:pt x="0" y="20"/>
                    <a:pt x="3" y="18"/>
                  </a:cubicBezTo>
                  <a:cubicBezTo>
                    <a:pt x="21" y="0"/>
                    <a:pt x="21" y="0"/>
                    <a:pt x="21" y="0"/>
                  </a:cubicBezTo>
                  <a:cubicBezTo>
                    <a:pt x="39" y="18"/>
                    <a:pt x="39" y="18"/>
                    <a:pt x="39" y="18"/>
                  </a:cubicBezTo>
                  <a:cubicBezTo>
                    <a:pt x="41" y="20"/>
                    <a:pt x="41" y="25"/>
                    <a:pt x="39" y="28"/>
                  </a:cubicBezTo>
                  <a:cubicBezTo>
                    <a:pt x="37" y="29"/>
                    <a:pt x="35" y="30"/>
                    <a:pt x="33" y="30"/>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kern="1200"/>
            </a:p>
          </p:txBody>
        </p:sp>
        <p:sp>
          <p:nvSpPr>
            <p:cNvPr id="10" name="Freeform 9"/>
            <p:cNvSpPr>
              <a:spLocks/>
            </p:cNvSpPr>
            <p:nvPr/>
          </p:nvSpPr>
          <p:spPr bwMode="auto">
            <a:xfrm>
              <a:off x="4443262" y="4828777"/>
              <a:ext cx="74833" cy="98352"/>
            </a:xfrm>
            <a:custGeom>
              <a:avLst/>
              <a:gdLst>
                <a:gd name="T0" fmla="*/ 8 w 31"/>
                <a:gd name="T1" fmla="*/ 41 h 41"/>
                <a:gd name="T2" fmla="*/ 3 w 31"/>
                <a:gd name="T3" fmla="*/ 39 h 41"/>
                <a:gd name="T4" fmla="*/ 3 w 31"/>
                <a:gd name="T5" fmla="*/ 29 h 41"/>
                <a:gd name="T6" fmla="*/ 11 w 31"/>
                <a:gd name="T7" fmla="*/ 21 h 41"/>
                <a:gd name="T8" fmla="*/ 3 w 31"/>
                <a:gd name="T9" fmla="*/ 13 h 41"/>
                <a:gd name="T10" fmla="*/ 3 w 31"/>
                <a:gd name="T11" fmla="*/ 3 h 41"/>
                <a:gd name="T12" fmla="*/ 13 w 31"/>
                <a:gd name="T13" fmla="*/ 3 h 41"/>
                <a:gd name="T14" fmla="*/ 31 w 31"/>
                <a:gd name="T15" fmla="*/ 21 h 41"/>
                <a:gd name="T16" fmla="*/ 13 w 31"/>
                <a:gd name="T17" fmla="*/ 39 h 41"/>
                <a:gd name="T18" fmla="*/ 8 w 31"/>
                <a:gd name="T19" fmla="*/ 41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1" h="41">
                  <a:moveTo>
                    <a:pt x="8" y="41"/>
                  </a:moveTo>
                  <a:cubicBezTo>
                    <a:pt x="6" y="41"/>
                    <a:pt x="4" y="40"/>
                    <a:pt x="3" y="39"/>
                  </a:cubicBezTo>
                  <a:cubicBezTo>
                    <a:pt x="0" y="36"/>
                    <a:pt x="0" y="31"/>
                    <a:pt x="3" y="29"/>
                  </a:cubicBezTo>
                  <a:cubicBezTo>
                    <a:pt x="11" y="21"/>
                    <a:pt x="11" y="21"/>
                    <a:pt x="11" y="21"/>
                  </a:cubicBezTo>
                  <a:cubicBezTo>
                    <a:pt x="3" y="13"/>
                    <a:pt x="3" y="13"/>
                    <a:pt x="3" y="13"/>
                  </a:cubicBezTo>
                  <a:cubicBezTo>
                    <a:pt x="0" y="10"/>
                    <a:pt x="0" y="6"/>
                    <a:pt x="3" y="3"/>
                  </a:cubicBezTo>
                  <a:cubicBezTo>
                    <a:pt x="6" y="0"/>
                    <a:pt x="10" y="0"/>
                    <a:pt x="13" y="3"/>
                  </a:cubicBezTo>
                  <a:cubicBezTo>
                    <a:pt x="31" y="21"/>
                    <a:pt x="31" y="21"/>
                    <a:pt x="31" y="21"/>
                  </a:cubicBezTo>
                  <a:cubicBezTo>
                    <a:pt x="13" y="39"/>
                    <a:pt x="13" y="39"/>
                    <a:pt x="13" y="39"/>
                  </a:cubicBezTo>
                  <a:cubicBezTo>
                    <a:pt x="12" y="40"/>
                    <a:pt x="10" y="41"/>
                    <a:pt x="8" y="41"/>
                  </a:cubicBezTo>
                </a:path>
              </a:pathLst>
            </a:custGeom>
            <a:solidFill>
              <a:srgbClr val="52183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kern="1200"/>
            </a:p>
          </p:txBody>
        </p:sp>
        <p:sp>
          <p:nvSpPr>
            <p:cNvPr id="11" name="Freeform 10"/>
            <p:cNvSpPr>
              <a:spLocks/>
            </p:cNvSpPr>
            <p:nvPr/>
          </p:nvSpPr>
          <p:spPr bwMode="auto">
            <a:xfrm>
              <a:off x="4184555" y="4720803"/>
              <a:ext cx="316435" cy="146459"/>
            </a:xfrm>
            <a:custGeom>
              <a:avLst/>
              <a:gdLst>
                <a:gd name="T0" fmla="*/ 8 w 132"/>
                <a:gd name="T1" fmla="*/ 61 h 61"/>
                <a:gd name="T2" fmla="*/ 3 w 132"/>
                <a:gd name="T3" fmla="*/ 59 h 61"/>
                <a:gd name="T4" fmla="*/ 3 w 132"/>
                <a:gd name="T5" fmla="*/ 49 h 61"/>
                <a:gd name="T6" fmla="*/ 30 w 132"/>
                <a:gd name="T7" fmla="*/ 21 h 61"/>
                <a:gd name="T8" fmla="*/ 42 w 132"/>
                <a:gd name="T9" fmla="*/ 33 h 61"/>
                <a:gd name="T10" fmla="*/ 70 w 132"/>
                <a:gd name="T11" fmla="*/ 6 h 61"/>
                <a:gd name="T12" fmla="*/ 93 w 132"/>
                <a:gd name="T13" fmla="*/ 29 h 61"/>
                <a:gd name="T14" fmla="*/ 119 w 132"/>
                <a:gd name="T15" fmla="*/ 3 h 61"/>
                <a:gd name="T16" fmla="*/ 129 w 132"/>
                <a:gd name="T17" fmla="*/ 3 h 61"/>
                <a:gd name="T18" fmla="*/ 129 w 132"/>
                <a:gd name="T19" fmla="*/ 13 h 61"/>
                <a:gd name="T20" fmla="*/ 93 w 132"/>
                <a:gd name="T21" fmla="*/ 49 h 61"/>
                <a:gd name="T22" fmla="*/ 70 w 132"/>
                <a:gd name="T23" fmla="*/ 26 h 61"/>
                <a:gd name="T24" fmla="*/ 42 w 132"/>
                <a:gd name="T25" fmla="*/ 54 h 61"/>
                <a:gd name="T26" fmla="*/ 30 w 132"/>
                <a:gd name="T27" fmla="*/ 42 h 61"/>
                <a:gd name="T28" fmla="*/ 13 w 132"/>
                <a:gd name="T29" fmla="*/ 59 h 61"/>
                <a:gd name="T30" fmla="*/ 8 w 132"/>
                <a:gd name="T31" fmla="*/ 61 h 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32" h="61">
                  <a:moveTo>
                    <a:pt x="8" y="61"/>
                  </a:moveTo>
                  <a:cubicBezTo>
                    <a:pt x="6" y="61"/>
                    <a:pt x="4" y="61"/>
                    <a:pt x="3" y="59"/>
                  </a:cubicBezTo>
                  <a:cubicBezTo>
                    <a:pt x="0" y="56"/>
                    <a:pt x="0" y="52"/>
                    <a:pt x="3" y="49"/>
                  </a:cubicBezTo>
                  <a:cubicBezTo>
                    <a:pt x="30" y="21"/>
                    <a:pt x="30" y="21"/>
                    <a:pt x="30" y="21"/>
                  </a:cubicBezTo>
                  <a:cubicBezTo>
                    <a:pt x="42" y="33"/>
                    <a:pt x="42" y="33"/>
                    <a:pt x="42" y="33"/>
                  </a:cubicBezTo>
                  <a:cubicBezTo>
                    <a:pt x="70" y="6"/>
                    <a:pt x="70" y="6"/>
                    <a:pt x="70" y="6"/>
                  </a:cubicBezTo>
                  <a:cubicBezTo>
                    <a:pt x="93" y="29"/>
                    <a:pt x="93" y="29"/>
                    <a:pt x="93" y="29"/>
                  </a:cubicBezTo>
                  <a:cubicBezTo>
                    <a:pt x="119" y="3"/>
                    <a:pt x="119" y="3"/>
                    <a:pt x="119" y="3"/>
                  </a:cubicBezTo>
                  <a:cubicBezTo>
                    <a:pt x="122" y="0"/>
                    <a:pt x="126" y="0"/>
                    <a:pt x="129" y="3"/>
                  </a:cubicBezTo>
                  <a:cubicBezTo>
                    <a:pt x="132" y="6"/>
                    <a:pt x="132" y="10"/>
                    <a:pt x="129" y="13"/>
                  </a:cubicBezTo>
                  <a:cubicBezTo>
                    <a:pt x="93" y="49"/>
                    <a:pt x="93" y="49"/>
                    <a:pt x="93" y="49"/>
                  </a:cubicBezTo>
                  <a:cubicBezTo>
                    <a:pt x="70" y="26"/>
                    <a:pt x="70" y="26"/>
                    <a:pt x="70" y="26"/>
                  </a:cubicBezTo>
                  <a:cubicBezTo>
                    <a:pt x="42" y="54"/>
                    <a:pt x="42" y="54"/>
                    <a:pt x="42" y="54"/>
                  </a:cubicBezTo>
                  <a:cubicBezTo>
                    <a:pt x="30" y="42"/>
                    <a:pt x="30" y="42"/>
                    <a:pt x="30" y="42"/>
                  </a:cubicBezTo>
                  <a:cubicBezTo>
                    <a:pt x="13" y="59"/>
                    <a:pt x="13" y="59"/>
                    <a:pt x="13" y="59"/>
                  </a:cubicBezTo>
                  <a:cubicBezTo>
                    <a:pt x="11" y="61"/>
                    <a:pt x="10" y="61"/>
                    <a:pt x="8" y="61"/>
                  </a:cubicBezTo>
                </a:path>
              </a:pathLst>
            </a:custGeom>
            <a:solidFill>
              <a:srgbClr val="52183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kern="1200"/>
            </a:p>
          </p:txBody>
        </p:sp>
        <p:sp>
          <p:nvSpPr>
            <p:cNvPr id="12" name="Freeform 11"/>
            <p:cNvSpPr>
              <a:spLocks noEditPoints="1"/>
            </p:cNvSpPr>
            <p:nvPr/>
          </p:nvSpPr>
          <p:spPr bwMode="auto">
            <a:xfrm>
              <a:off x="4045580" y="4503789"/>
              <a:ext cx="709841" cy="717325"/>
            </a:xfrm>
            <a:custGeom>
              <a:avLst/>
              <a:gdLst>
                <a:gd name="T0" fmla="*/ 288 w 296"/>
                <a:gd name="T1" fmla="*/ 250 h 298"/>
                <a:gd name="T2" fmla="*/ 215 w 296"/>
                <a:gd name="T3" fmla="*/ 177 h 298"/>
                <a:gd name="T4" fmla="*/ 218 w 296"/>
                <a:gd name="T5" fmla="*/ 171 h 298"/>
                <a:gd name="T6" fmla="*/ 230 w 296"/>
                <a:gd name="T7" fmla="*/ 105 h 298"/>
                <a:gd name="T8" fmla="*/ 132 w 296"/>
                <a:gd name="T9" fmla="*/ 9 h 298"/>
                <a:gd name="T10" fmla="*/ 11 w 296"/>
                <a:gd name="T11" fmla="*/ 134 h 298"/>
                <a:gd name="T12" fmla="*/ 170 w 296"/>
                <a:gd name="T13" fmla="*/ 218 h 298"/>
                <a:gd name="T14" fmla="*/ 177 w 296"/>
                <a:gd name="T15" fmla="*/ 219 h 298"/>
                <a:gd name="T16" fmla="*/ 203 w 296"/>
                <a:gd name="T17" fmla="*/ 244 h 298"/>
                <a:gd name="T18" fmla="*/ 248 w 296"/>
                <a:gd name="T19" fmla="*/ 289 h 298"/>
                <a:gd name="T20" fmla="*/ 268 w 296"/>
                <a:gd name="T21" fmla="*/ 290 h 298"/>
                <a:gd name="T22" fmla="*/ 288 w 296"/>
                <a:gd name="T23" fmla="*/ 269 h 298"/>
                <a:gd name="T24" fmla="*/ 288 w 296"/>
                <a:gd name="T25" fmla="*/ 250 h 298"/>
                <a:gd name="T26" fmla="*/ 120 w 296"/>
                <a:gd name="T27" fmla="*/ 213 h 298"/>
                <a:gd name="T28" fmla="*/ 25 w 296"/>
                <a:gd name="T29" fmla="*/ 118 h 298"/>
                <a:gd name="T30" fmla="*/ 120 w 296"/>
                <a:gd name="T31" fmla="*/ 24 h 298"/>
                <a:gd name="T32" fmla="*/ 215 w 296"/>
                <a:gd name="T33" fmla="*/ 118 h 298"/>
                <a:gd name="T34" fmla="*/ 120 w 296"/>
                <a:gd name="T35" fmla="*/ 213 h 298"/>
                <a:gd name="T36" fmla="*/ 259 w 296"/>
                <a:gd name="T37" fmla="*/ 278 h 298"/>
                <a:gd name="T38" fmla="*/ 188 w 296"/>
                <a:gd name="T39" fmla="*/ 208 h 298"/>
                <a:gd name="T40" fmla="*/ 207 w 296"/>
                <a:gd name="T41" fmla="*/ 189 h 298"/>
                <a:gd name="T42" fmla="*/ 277 w 296"/>
                <a:gd name="T43" fmla="*/ 259 h 298"/>
                <a:gd name="T44" fmla="*/ 259 w 296"/>
                <a:gd name="T45" fmla="*/ 278 h 2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296" h="298">
                  <a:moveTo>
                    <a:pt x="288" y="250"/>
                  </a:moveTo>
                  <a:cubicBezTo>
                    <a:pt x="264" y="226"/>
                    <a:pt x="240" y="201"/>
                    <a:pt x="215" y="177"/>
                  </a:cubicBezTo>
                  <a:cubicBezTo>
                    <a:pt x="216" y="175"/>
                    <a:pt x="217" y="173"/>
                    <a:pt x="218" y="171"/>
                  </a:cubicBezTo>
                  <a:cubicBezTo>
                    <a:pt x="229" y="151"/>
                    <a:pt x="234" y="128"/>
                    <a:pt x="230" y="105"/>
                  </a:cubicBezTo>
                  <a:cubicBezTo>
                    <a:pt x="223" y="52"/>
                    <a:pt x="184" y="15"/>
                    <a:pt x="132" y="9"/>
                  </a:cubicBezTo>
                  <a:cubicBezTo>
                    <a:pt x="62" y="0"/>
                    <a:pt x="0" y="64"/>
                    <a:pt x="11" y="134"/>
                  </a:cubicBezTo>
                  <a:cubicBezTo>
                    <a:pt x="22" y="210"/>
                    <a:pt x="102" y="252"/>
                    <a:pt x="170" y="218"/>
                  </a:cubicBezTo>
                  <a:cubicBezTo>
                    <a:pt x="173" y="216"/>
                    <a:pt x="175" y="217"/>
                    <a:pt x="177" y="219"/>
                  </a:cubicBezTo>
                  <a:cubicBezTo>
                    <a:pt x="186" y="227"/>
                    <a:pt x="194" y="236"/>
                    <a:pt x="203" y="244"/>
                  </a:cubicBezTo>
                  <a:cubicBezTo>
                    <a:pt x="218" y="259"/>
                    <a:pt x="233" y="274"/>
                    <a:pt x="248" y="289"/>
                  </a:cubicBezTo>
                  <a:cubicBezTo>
                    <a:pt x="256" y="298"/>
                    <a:pt x="260" y="298"/>
                    <a:pt x="268" y="290"/>
                  </a:cubicBezTo>
                  <a:cubicBezTo>
                    <a:pt x="275" y="283"/>
                    <a:pt x="282" y="276"/>
                    <a:pt x="288" y="269"/>
                  </a:cubicBezTo>
                  <a:cubicBezTo>
                    <a:pt x="296" y="261"/>
                    <a:pt x="296" y="258"/>
                    <a:pt x="288" y="250"/>
                  </a:cubicBezTo>
                  <a:moveTo>
                    <a:pt x="120" y="213"/>
                  </a:moveTo>
                  <a:cubicBezTo>
                    <a:pt x="68" y="213"/>
                    <a:pt x="25" y="170"/>
                    <a:pt x="25" y="118"/>
                  </a:cubicBezTo>
                  <a:cubicBezTo>
                    <a:pt x="25" y="66"/>
                    <a:pt x="68" y="24"/>
                    <a:pt x="120" y="24"/>
                  </a:cubicBezTo>
                  <a:cubicBezTo>
                    <a:pt x="172" y="24"/>
                    <a:pt x="215" y="66"/>
                    <a:pt x="215" y="118"/>
                  </a:cubicBezTo>
                  <a:cubicBezTo>
                    <a:pt x="215" y="170"/>
                    <a:pt x="172" y="213"/>
                    <a:pt x="120" y="213"/>
                  </a:cubicBezTo>
                  <a:moveTo>
                    <a:pt x="259" y="278"/>
                  </a:moveTo>
                  <a:cubicBezTo>
                    <a:pt x="188" y="208"/>
                    <a:pt x="188" y="208"/>
                    <a:pt x="188" y="208"/>
                  </a:cubicBezTo>
                  <a:cubicBezTo>
                    <a:pt x="207" y="189"/>
                    <a:pt x="207" y="189"/>
                    <a:pt x="207" y="189"/>
                  </a:cubicBezTo>
                  <a:cubicBezTo>
                    <a:pt x="277" y="259"/>
                    <a:pt x="277" y="259"/>
                    <a:pt x="277" y="259"/>
                  </a:cubicBezTo>
                  <a:lnTo>
                    <a:pt x="259" y="278"/>
                  </a:lnTo>
                  <a:close/>
                </a:path>
              </a:pathLst>
            </a:custGeom>
            <a:solidFill>
              <a:srgbClr val="52183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kern="1200"/>
            </a:p>
          </p:txBody>
        </p:sp>
      </p:grpSp>
      <p:sp>
        <p:nvSpPr>
          <p:cNvPr id="13" name="Freeform 117"/>
          <p:cNvSpPr>
            <a:spLocks noEditPoints="1"/>
          </p:cNvSpPr>
          <p:nvPr/>
        </p:nvSpPr>
        <p:spPr bwMode="auto">
          <a:xfrm>
            <a:off x="744175" y="1617137"/>
            <a:ext cx="793894" cy="823138"/>
          </a:xfrm>
          <a:custGeom>
            <a:avLst/>
            <a:gdLst>
              <a:gd name="T0" fmla="*/ 263 w 267"/>
              <a:gd name="T1" fmla="*/ 159 h 288"/>
              <a:gd name="T2" fmla="*/ 252 w 267"/>
              <a:gd name="T3" fmla="*/ 153 h 288"/>
              <a:gd name="T4" fmla="*/ 193 w 267"/>
              <a:gd name="T5" fmla="*/ 50 h 288"/>
              <a:gd name="T6" fmla="*/ 189 w 267"/>
              <a:gd name="T7" fmla="*/ 31 h 288"/>
              <a:gd name="T8" fmla="*/ 77 w 267"/>
              <a:gd name="T9" fmla="*/ 31 h 288"/>
              <a:gd name="T10" fmla="*/ 77 w 267"/>
              <a:gd name="T11" fmla="*/ 31 h 288"/>
              <a:gd name="T12" fmla="*/ 75 w 267"/>
              <a:gd name="T13" fmla="*/ 33 h 288"/>
              <a:gd name="T14" fmla="*/ 74 w 267"/>
              <a:gd name="T15" fmla="*/ 37 h 288"/>
              <a:gd name="T16" fmla="*/ 15 w 267"/>
              <a:gd name="T17" fmla="*/ 89 h 288"/>
              <a:gd name="T18" fmla="*/ 4 w 267"/>
              <a:gd name="T19" fmla="*/ 159 h 288"/>
              <a:gd name="T20" fmla="*/ 3 w 267"/>
              <a:gd name="T21" fmla="*/ 160 h 288"/>
              <a:gd name="T22" fmla="*/ 1 w 267"/>
              <a:gd name="T23" fmla="*/ 162 h 288"/>
              <a:gd name="T24" fmla="*/ 0 w 267"/>
              <a:gd name="T25" fmla="*/ 165 h 288"/>
              <a:gd name="T26" fmla="*/ 56 w 267"/>
              <a:gd name="T27" fmla="*/ 261 h 288"/>
              <a:gd name="T28" fmla="*/ 64 w 267"/>
              <a:gd name="T29" fmla="*/ 261 h 288"/>
              <a:gd name="T30" fmla="*/ 134 w 267"/>
              <a:gd name="T31" fmla="*/ 288 h 288"/>
              <a:gd name="T32" fmla="*/ 204 w 267"/>
              <a:gd name="T33" fmla="*/ 261 h 288"/>
              <a:gd name="T34" fmla="*/ 211 w 267"/>
              <a:gd name="T35" fmla="*/ 261 h 288"/>
              <a:gd name="T36" fmla="*/ 267 w 267"/>
              <a:gd name="T37" fmla="*/ 165 h 288"/>
              <a:gd name="T38" fmla="*/ 162 w 267"/>
              <a:gd name="T39" fmla="*/ 177 h 288"/>
              <a:gd name="T40" fmla="*/ 162 w 267"/>
              <a:gd name="T41" fmla="*/ 221 h 288"/>
              <a:gd name="T42" fmla="*/ 208 w 267"/>
              <a:gd name="T43" fmla="*/ 187 h 288"/>
              <a:gd name="T44" fmla="*/ 245 w 267"/>
              <a:gd name="T45" fmla="*/ 165 h 288"/>
              <a:gd name="T46" fmla="*/ 126 w 267"/>
              <a:gd name="T47" fmla="*/ 115 h 288"/>
              <a:gd name="T48" fmla="*/ 140 w 267"/>
              <a:gd name="T49" fmla="*/ 71 h 288"/>
              <a:gd name="T50" fmla="*/ 140 w 267"/>
              <a:gd name="T51" fmla="*/ 114 h 288"/>
              <a:gd name="T52" fmla="*/ 171 w 267"/>
              <a:gd name="T53" fmla="*/ 37 h 288"/>
              <a:gd name="T54" fmla="*/ 95 w 267"/>
              <a:gd name="T55" fmla="*/ 37 h 288"/>
              <a:gd name="T56" fmla="*/ 67 w 267"/>
              <a:gd name="T57" fmla="*/ 199 h 288"/>
              <a:gd name="T58" fmla="*/ 67 w 267"/>
              <a:gd name="T59" fmla="*/ 243 h 288"/>
              <a:gd name="T60" fmla="*/ 22 w 267"/>
              <a:gd name="T61" fmla="*/ 165 h 288"/>
              <a:gd name="T62" fmla="*/ 64 w 267"/>
              <a:gd name="T63" fmla="*/ 185 h 288"/>
              <a:gd name="T64" fmla="*/ 53 w 267"/>
              <a:gd name="T65" fmla="*/ 243 h 288"/>
              <a:gd name="T66" fmla="*/ 133 w 267"/>
              <a:gd name="T67" fmla="*/ 273 h 288"/>
              <a:gd name="T68" fmla="*/ 119 w 267"/>
              <a:gd name="T69" fmla="*/ 225 h 288"/>
              <a:gd name="T70" fmla="*/ 115 w 267"/>
              <a:gd name="T71" fmla="*/ 159 h 288"/>
              <a:gd name="T72" fmla="*/ 30 w 267"/>
              <a:gd name="T73" fmla="*/ 144 h 288"/>
              <a:gd name="T74" fmla="*/ 74 w 267"/>
              <a:gd name="T75" fmla="*/ 97 h 288"/>
              <a:gd name="T76" fmla="*/ 133 w 267"/>
              <a:gd name="T77" fmla="*/ 134 h 288"/>
              <a:gd name="T78" fmla="*/ 189 w 267"/>
              <a:gd name="T79" fmla="*/ 103 h 288"/>
              <a:gd name="T80" fmla="*/ 238 w 267"/>
              <a:gd name="T81" fmla="*/ 93 h 288"/>
              <a:gd name="T82" fmla="*/ 204 w 267"/>
              <a:gd name="T83" fmla="*/ 129 h 288"/>
              <a:gd name="T84" fmla="*/ 152 w 267"/>
              <a:gd name="T85" fmla="*/ 159 h 288"/>
              <a:gd name="T86" fmla="*/ 150 w 267"/>
              <a:gd name="T87" fmla="*/ 161 h 288"/>
              <a:gd name="T88" fmla="*/ 148 w 267"/>
              <a:gd name="T89" fmla="*/ 163 h 288"/>
              <a:gd name="T90" fmla="*/ 152 w 267"/>
              <a:gd name="T91" fmla="*/ 231 h 288"/>
              <a:gd name="T92" fmla="*/ 215 w 267"/>
              <a:gd name="T93" fmla="*/ 243 h 288"/>
              <a:gd name="T94" fmla="*/ 253 w 267"/>
              <a:gd name="T95" fmla="*/ 221 h 2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267" h="288">
                <a:moveTo>
                  <a:pt x="265" y="160"/>
                </a:moveTo>
                <a:cubicBezTo>
                  <a:pt x="265" y="160"/>
                  <a:pt x="265" y="160"/>
                  <a:pt x="265" y="160"/>
                </a:cubicBezTo>
                <a:cubicBezTo>
                  <a:pt x="264" y="160"/>
                  <a:pt x="264" y="159"/>
                  <a:pt x="263" y="159"/>
                </a:cubicBezTo>
                <a:cubicBezTo>
                  <a:pt x="263" y="159"/>
                  <a:pt x="263" y="159"/>
                  <a:pt x="263" y="159"/>
                </a:cubicBezTo>
                <a:cubicBezTo>
                  <a:pt x="263" y="159"/>
                  <a:pt x="263" y="159"/>
                  <a:pt x="263" y="159"/>
                </a:cubicBezTo>
                <a:cubicBezTo>
                  <a:pt x="252" y="153"/>
                  <a:pt x="252" y="153"/>
                  <a:pt x="252" y="153"/>
                </a:cubicBezTo>
                <a:cubicBezTo>
                  <a:pt x="252" y="89"/>
                  <a:pt x="252" y="89"/>
                  <a:pt x="252" y="89"/>
                </a:cubicBezTo>
                <a:cubicBezTo>
                  <a:pt x="252" y="86"/>
                  <a:pt x="251" y="84"/>
                  <a:pt x="249" y="82"/>
                </a:cubicBezTo>
                <a:cubicBezTo>
                  <a:pt x="193" y="50"/>
                  <a:pt x="193" y="50"/>
                  <a:pt x="193" y="50"/>
                </a:cubicBezTo>
                <a:cubicBezTo>
                  <a:pt x="193" y="37"/>
                  <a:pt x="193" y="37"/>
                  <a:pt x="193" y="37"/>
                </a:cubicBezTo>
                <a:cubicBezTo>
                  <a:pt x="193" y="34"/>
                  <a:pt x="191" y="32"/>
                  <a:pt x="189" y="31"/>
                </a:cubicBezTo>
                <a:cubicBezTo>
                  <a:pt x="189" y="31"/>
                  <a:pt x="189" y="31"/>
                  <a:pt x="189" y="31"/>
                </a:cubicBezTo>
                <a:cubicBezTo>
                  <a:pt x="137" y="1"/>
                  <a:pt x="137" y="1"/>
                  <a:pt x="137" y="1"/>
                </a:cubicBezTo>
                <a:cubicBezTo>
                  <a:pt x="135" y="0"/>
                  <a:pt x="132" y="0"/>
                  <a:pt x="130" y="1"/>
                </a:cubicBezTo>
                <a:cubicBezTo>
                  <a:pt x="77" y="31"/>
                  <a:pt x="77" y="31"/>
                  <a:pt x="77" y="31"/>
                </a:cubicBezTo>
                <a:cubicBezTo>
                  <a:pt x="77" y="31"/>
                  <a:pt x="77" y="31"/>
                  <a:pt x="77" y="31"/>
                </a:cubicBezTo>
                <a:cubicBezTo>
                  <a:pt x="77" y="31"/>
                  <a:pt x="77" y="31"/>
                  <a:pt x="77" y="31"/>
                </a:cubicBezTo>
                <a:cubicBezTo>
                  <a:pt x="77" y="31"/>
                  <a:pt x="77" y="31"/>
                  <a:pt x="77" y="31"/>
                </a:cubicBezTo>
                <a:cubicBezTo>
                  <a:pt x="76" y="31"/>
                  <a:pt x="76" y="32"/>
                  <a:pt x="76" y="32"/>
                </a:cubicBezTo>
                <a:cubicBezTo>
                  <a:pt x="76" y="32"/>
                  <a:pt x="76" y="32"/>
                  <a:pt x="75" y="32"/>
                </a:cubicBezTo>
                <a:cubicBezTo>
                  <a:pt x="75" y="33"/>
                  <a:pt x="75" y="33"/>
                  <a:pt x="75" y="33"/>
                </a:cubicBezTo>
                <a:cubicBezTo>
                  <a:pt x="75" y="34"/>
                  <a:pt x="75" y="34"/>
                  <a:pt x="74" y="34"/>
                </a:cubicBezTo>
                <a:cubicBezTo>
                  <a:pt x="74" y="34"/>
                  <a:pt x="74" y="35"/>
                  <a:pt x="74" y="35"/>
                </a:cubicBezTo>
                <a:cubicBezTo>
                  <a:pt x="74" y="36"/>
                  <a:pt x="74" y="36"/>
                  <a:pt x="74" y="37"/>
                </a:cubicBezTo>
                <a:cubicBezTo>
                  <a:pt x="74" y="52"/>
                  <a:pt x="74" y="52"/>
                  <a:pt x="74" y="52"/>
                </a:cubicBezTo>
                <a:cubicBezTo>
                  <a:pt x="18" y="82"/>
                  <a:pt x="18" y="82"/>
                  <a:pt x="18" y="82"/>
                </a:cubicBezTo>
                <a:cubicBezTo>
                  <a:pt x="16" y="84"/>
                  <a:pt x="15" y="86"/>
                  <a:pt x="15" y="89"/>
                </a:cubicBezTo>
                <a:cubicBezTo>
                  <a:pt x="16" y="152"/>
                  <a:pt x="16" y="152"/>
                  <a:pt x="16" y="152"/>
                </a:cubicBezTo>
                <a:cubicBezTo>
                  <a:pt x="16" y="152"/>
                  <a:pt x="16" y="152"/>
                  <a:pt x="16" y="152"/>
                </a:cubicBezTo>
                <a:cubicBezTo>
                  <a:pt x="4" y="159"/>
                  <a:pt x="4" y="159"/>
                  <a:pt x="4" y="159"/>
                </a:cubicBezTo>
                <a:cubicBezTo>
                  <a:pt x="4" y="159"/>
                  <a:pt x="4" y="159"/>
                  <a:pt x="4" y="159"/>
                </a:cubicBezTo>
                <a:cubicBezTo>
                  <a:pt x="4" y="159"/>
                  <a:pt x="4" y="159"/>
                  <a:pt x="4" y="159"/>
                </a:cubicBezTo>
                <a:cubicBezTo>
                  <a:pt x="4" y="159"/>
                  <a:pt x="3" y="159"/>
                  <a:pt x="3" y="160"/>
                </a:cubicBezTo>
                <a:cubicBezTo>
                  <a:pt x="3" y="160"/>
                  <a:pt x="3" y="160"/>
                  <a:pt x="2" y="160"/>
                </a:cubicBezTo>
                <a:cubicBezTo>
                  <a:pt x="2" y="160"/>
                  <a:pt x="2" y="161"/>
                  <a:pt x="2" y="161"/>
                </a:cubicBezTo>
                <a:cubicBezTo>
                  <a:pt x="2" y="161"/>
                  <a:pt x="1" y="161"/>
                  <a:pt x="1" y="162"/>
                </a:cubicBezTo>
                <a:cubicBezTo>
                  <a:pt x="1" y="162"/>
                  <a:pt x="1" y="162"/>
                  <a:pt x="1" y="163"/>
                </a:cubicBezTo>
                <a:cubicBezTo>
                  <a:pt x="1" y="163"/>
                  <a:pt x="1" y="163"/>
                  <a:pt x="1" y="163"/>
                </a:cubicBezTo>
                <a:cubicBezTo>
                  <a:pt x="0" y="164"/>
                  <a:pt x="0" y="165"/>
                  <a:pt x="0" y="165"/>
                </a:cubicBezTo>
                <a:cubicBezTo>
                  <a:pt x="0" y="225"/>
                  <a:pt x="0" y="225"/>
                  <a:pt x="0" y="225"/>
                </a:cubicBezTo>
                <a:cubicBezTo>
                  <a:pt x="0" y="228"/>
                  <a:pt x="2" y="230"/>
                  <a:pt x="4" y="231"/>
                </a:cubicBezTo>
                <a:cubicBezTo>
                  <a:pt x="56" y="261"/>
                  <a:pt x="56" y="261"/>
                  <a:pt x="56" y="261"/>
                </a:cubicBezTo>
                <a:cubicBezTo>
                  <a:pt x="57" y="262"/>
                  <a:pt x="59" y="262"/>
                  <a:pt x="60" y="262"/>
                </a:cubicBezTo>
                <a:cubicBezTo>
                  <a:pt x="61" y="262"/>
                  <a:pt x="62" y="262"/>
                  <a:pt x="63" y="261"/>
                </a:cubicBezTo>
                <a:cubicBezTo>
                  <a:pt x="63" y="261"/>
                  <a:pt x="63" y="261"/>
                  <a:pt x="64" y="261"/>
                </a:cubicBezTo>
                <a:cubicBezTo>
                  <a:pt x="72" y="256"/>
                  <a:pt x="72" y="256"/>
                  <a:pt x="72" y="256"/>
                </a:cubicBezTo>
                <a:cubicBezTo>
                  <a:pt x="130" y="287"/>
                  <a:pt x="130" y="287"/>
                  <a:pt x="130" y="287"/>
                </a:cubicBezTo>
                <a:cubicBezTo>
                  <a:pt x="131" y="288"/>
                  <a:pt x="132" y="288"/>
                  <a:pt x="134" y="288"/>
                </a:cubicBezTo>
                <a:cubicBezTo>
                  <a:pt x="135" y="288"/>
                  <a:pt x="136" y="288"/>
                  <a:pt x="137" y="287"/>
                </a:cubicBezTo>
                <a:cubicBezTo>
                  <a:pt x="194" y="255"/>
                  <a:pt x="194" y="255"/>
                  <a:pt x="194" y="255"/>
                </a:cubicBezTo>
                <a:cubicBezTo>
                  <a:pt x="204" y="261"/>
                  <a:pt x="204" y="261"/>
                  <a:pt x="204" y="261"/>
                </a:cubicBezTo>
                <a:cubicBezTo>
                  <a:pt x="205" y="262"/>
                  <a:pt x="206" y="262"/>
                  <a:pt x="208" y="262"/>
                </a:cubicBezTo>
                <a:cubicBezTo>
                  <a:pt x="209" y="262"/>
                  <a:pt x="210" y="262"/>
                  <a:pt x="211" y="261"/>
                </a:cubicBezTo>
                <a:cubicBezTo>
                  <a:pt x="211" y="261"/>
                  <a:pt x="211" y="261"/>
                  <a:pt x="211" y="261"/>
                </a:cubicBezTo>
                <a:cubicBezTo>
                  <a:pt x="263" y="231"/>
                  <a:pt x="263" y="231"/>
                  <a:pt x="263" y="231"/>
                </a:cubicBezTo>
                <a:cubicBezTo>
                  <a:pt x="266" y="230"/>
                  <a:pt x="267" y="228"/>
                  <a:pt x="267" y="225"/>
                </a:cubicBezTo>
                <a:cubicBezTo>
                  <a:pt x="267" y="165"/>
                  <a:pt x="267" y="165"/>
                  <a:pt x="267" y="165"/>
                </a:cubicBezTo>
                <a:cubicBezTo>
                  <a:pt x="267" y="163"/>
                  <a:pt x="266" y="161"/>
                  <a:pt x="265" y="160"/>
                </a:cubicBezTo>
                <a:moveTo>
                  <a:pt x="162" y="221"/>
                </a:moveTo>
                <a:cubicBezTo>
                  <a:pt x="162" y="177"/>
                  <a:pt x="162" y="177"/>
                  <a:pt x="162" y="177"/>
                </a:cubicBezTo>
                <a:cubicBezTo>
                  <a:pt x="200" y="199"/>
                  <a:pt x="200" y="199"/>
                  <a:pt x="200" y="199"/>
                </a:cubicBezTo>
                <a:cubicBezTo>
                  <a:pt x="200" y="243"/>
                  <a:pt x="200" y="243"/>
                  <a:pt x="200" y="243"/>
                </a:cubicBezTo>
                <a:lnTo>
                  <a:pt x="162" y="221"/>
                </a:lnTo>
                <a:close/>
                <a:moveTo>
                  <a:pt x="245" y="165"/>
                </a:moveTo>
                <a:cubicBezTo>
                  <a:pt x="217" y="181"/>
                  <a:pt x="217" y="181"/>
                  <a:pt x="217" y="181"/>
                </a:cubicBezTo>
                <a:cubicBezTo>
                  <a:pt x="208" y="187"/>
                  <a:pt x="208" y="187"/>
                  <a:pt x="208" y="187"/>
                </a:cubicBezTo>
                <a:cubicBezTo>
                  <a:pt x="170" y="165"/>
                  <a:pt x="170" y="165"/>
                  <a:pt x="170" y="165"/>
                </a:cubicBezTo>
                <a:cubicBezTo>
                  <a:pt x="208" y="143"/>
                  <a:pt x="208" y="143"/>
                  <a:pt x="208" y="143"/>
                </a:cubicBezTo>
                <a:lnTo>
                  <a:pt x="245" y="165"/>
                </a:lnTo>
                <a:close/>
                <a:moveTo>
                  <a:pt x="88" y="49"/>
                </a:moveTo>
                <a:cubicBezTo>
                  <a:pt x="126" y="71"/>
                  <a:pt x="126" y="71"/>
                  <a:pt x="126" y="71"/>
                </a:cubicBezTo>
                <a:cubicBezTo>
                  <a:pt x="126" y="115"/>
                  <a:pt x="126" y="115"/>
                  <a:pt x="126" y="115"/>
                </a:cubicBezTo>
                <a:cubicBezTo>
                  <a:pt x="88" y="93"/>
                  <a:pt x="88" y="93"/>
                  <a:pt x="88" y="93"/>
                </a:cubicBezTo>
                <a:lnTo>
                  <a:pt x="88" y="49"/>
                </a:lnTo>
                <a:close/>
                <a:moveTo>
                  <a:pt x="140" y="71"/>
                </a:moveTo>
                <a:cubicBezTo>
                  <a:pt x="178" y="49"/>
                  <a:pt x="178" y="49"/>
                  <a:pt x="178" y="49"/>
                </a:cubicBezTo>
                <a:cubicBezTo>
                  <a:pt x="178" y="93"/>
                  <a:pt x="178" y="93"/>
                  <a:pt x="178" y="93"/>
                </a:cubicBezTo>
                <a:cubicBezTo>
                  <a:pt x="140" y="114"/>
                  <a:pt x="140" y="114"/>
                  <a:pt x="140" y="114"/>
                </a:cubicBezTo>
                <a:lnTo>
                  <a:pt x="140" y="71"/>
                </a:lnTo>
                <a:close/>
                <a:moveTo>
                  <a:pt x="133" y="15"/>
                </a:moveTo>
                <a:cubicBezTo>
                  <a:pt x="171" y="37"/>
                  <a:pt x="171" y="37"/>
                  <a:pt x="171" y="37"/>
                </a:cubicBezTo>
                <a:cubicBezTo>
                  <a:pt x="135" y="58"/>
                  <a:pt x="135" y="58"/>
                  <a:pt x="135" y="58"/>
                </a:cubicBezTo>
                <a:cubicBezTo>
                  <a:pt x="133" y="59"/>
                  <a:pt x="133" y="59"/>
                  <a:pt x="133" y="59"/>
                </a:cubicBezTo>
                <a:cubicBezTo>
                  <a:pt x="95" y="37"/>
                  <a:pt x="95" y="37"/>
                  <a:pt x="95" y="37"/>
                </a:cubicBezTo>
                <a:lnTo>
                  <a:pt x="133" y="15"/>
                </a:lnTo>
                <a:close/>
                <a:moveTo>
                  <a:pt x="67" y="243"/>
                </a:moveTo>
                <a:cubicBezTo>
                  <a:pt x="67" y="199"/>
                  <a:pt x="67" y="199"/>
                  <a:pt x="67" y="199"/>
                </a:cubicBezTo>
                <a:cubicBezTo>
                  <a:pt x="105" y="177"/>
                  <a:pt x="105" y="177"/>
                  <a:pt x="105" y="177"/>
                </a:cubicBezTo>
                <a:cubicBezTo>
                  <a:pt x="105" y="221"/>
                  <a:pt x="105" y="221"/>
                  <a:pt x="105" y="221"/>
                </a:cubicBezTo>
                <a:lnTo>
                  <a:pt x="67" y="243"/>
                </a:lnTo>
                <a:close/>
                <a:moveTo>
                  <a:pt x="64" y="185"/>
                </a:moveTo>
                <a:cubicBezTo>
                  <a:pt x="60" y="187"/>
                  <a:pt x="60" y="187"/>
                  <a:pt x="60" y="187"/>
                </a:cubicBezTo>
                <a:cubicBezTo>
                  <a:pt x="22" y="165"/>
                  <a:pt x="22" y="165"/>
                  <a:pt x="22" y="165"/>
                </a:cubicBezTo>
                <a:cubicBezTo>
                  <a:pt x="60" y="143"/>
                  <a:pt x="60" y="143"/>
                  <a:pt x="60" y="143"/>
                </a:cubicBezTo>
                <a:cubicBezTo>
                  <a:pt x="98" y="165"/>
                  <a:pt x="98" y="165"/>
                  <a:pt x="98" y="165"/>
                </a:cubicBezTo>
                <a:lnTo>
                  <a:pt x="64" y="185"/>
                </a:lnTo>
                <a:close/>
                <a:moveTo>
                  <a:pt x="15" y="177"/>
                </a:moveTo>
                <a:cubicBezTo>
                  <a:pt x="53" y="199"/>
                  <a:pt x="53" y="199"/>
                  <a:pt x="53" y="199"/>
                </a:cubicBezTo>
                <a:cubicBezTo>
                  <a:pt x="53" y="243"/>
                  <a:pt x="53" y="243"/>
                  <a:pt x="53" y="243"/>
                </a:cubicBezTo>
                <a:cubicBezTo>
                  <a:pt x="15" y="221"/>
                  <a:pt x="15" y="221"/>
                  <a:pt x="15" y="221"/>
                </a:cubicBezTo>
                <a:lnTo>
                  <a:pt x="15" y="177"/>
                </a:lnTo>
                <a:close/>
                <a:moveTo>
                  <a:pt x="133" y="273"/>
                </a:moveTo>
                <a:cubicBezTo>
                  <a:pt x="87" y="248"/>
                  <a:pt x="87" y="248"/>
                  <a:pt x="87" y="248"/>
                </a:cubicBezTo>
                <a:cubicBezTo>
                  <a:pt x="115" y="231"/>
                  <a:pt x="115" y="231"/>
                  <a:pt x="115" y="231"/>
                </a:cubicBezTo>
                <a:cubicBezTo>
                  <a:pt x="118" y="230"/>
                  <a:pt x="119" y="228"/>
                  <a:pt x="119" y="225"/>
                </a:cubicBezTo>
                <a:cubicBezTo>
                  <a:pt x="119" y="165"/>
                  <a:pt x="119" y="165"/>
                  <a:pt x="119" y="165"/>
                </a:cubicBezTo>
                <a:cubicBezTo>
                  <a:pt x="119" y="163"/>
                  <a:pt x="118" y="160"/>
                  <a:pt x="116" y="159"/>
                </a:cubicBezTo>
                <a:cubicBezTo>
                  <a:pt x="116" y="159"/>
                  <a:pt x="115" y="159"/>
                  <a:pt x="115" y="159"/>
                </a:cubicBezTo>
                <a:cubicBezTo>
                  <a:pt x="63" y="129"/>
                  <a:pt x="63" y="129"/>
                  <a:pt x="63" y="129"/>
                </a:cubicBezTo>
                <a:cubicBezTo>
                  <a:pt x="61" y="128"/>
                  <a:pt x="58" y="128"/>
                  <a:pt x="56" y="129"/>
                </a:cubicBezTo>
                <a:cubicBezTo>
                  <a:pt x="30" y="144"/>
                  <a:pt x="30" y="144"/>
                  <a:pt x="30" y="144"/>
                </a:cubicBezTo>
                <a:cubicBezTo>
                  <a:pt x="29" y="93"/>
                  <a:pt x="29" y="93"/>
                  <a:pt x="29" y="93"/>
                </a:cubicBezTo>
                <a:cubicBezTo>
                  <a:pt x="74" y="68"/>
                  <a:pt x="74" y="68"/>
                  <a:pt x="74" y="68"/>
                </a:cubicBezTo>
                <a:cubicBezTo>
                  <a:pt x="74" y="97"/>
                  <a:pt x="74" y="97"/>
                  <a:pt x="74" y="97"/>
                </a:cubicBezTo>
                <a:cubicBezTo>
                  <a:pt x="74" y="99"/>
                  <a:pt x="75" y="102"/>
                  <a:pt x="77" y="103"/>
                </a:cubicBezTo>
                <a:cubicBezTo>
                  <a:pt x="130" y="133"/>
                  <a:pt x="130" y="133"/>
                  <a:pt x="130" y="133"/>
                </a:cubicBezTo>
                <a:cubicBezTo>
                  <a:pt x="131" y="134"/>
                  <a:pt x="132" y="134"/>
                  <a:pt x="133" y="134"/>
                </a:cubicBezTo>
                <a:cubicBezTo>
                  <a:pt x="134" y="134"/>
                  <a:pt x="136" y="134"/>
                  <a:pt x="137" y="133"/>
                </a:cubicBezTo>
                <a:cubicBezTo>
                  <a:pt x="137" y="133"/>
                  <a:pt x="137" y="133"/>
                  <a:pt x="137" y="133"/>
                </a:cubicBezTo>
                <a:cubicBezTo>
                  <a:pt x="189" y="103"/>
                  <a:pt x="189" y="103"/>
                  <a:pt x="189" y="103"/>
                </a:cubicBezTo>
                <a:cubicBezTo>
                  <a:pt x="191" y="102"/>
                  <a:pt x="193" y="99"/>
                  <a:pt x="193" y="97"/>
                </a:cubicBezTo>
                <a:cubicBezTo>
                  <a:pt x="193" y="66"/>
                  <a:pt x="193" y="66"/>
                  <a:pt x="193" y="66"/>
                </a:cubicBezTo>
                <a:cubicBezTo>
                  <a:pt x="238" y="93"/>
                  <a:pt x="238" y="93"/>
                  <a:pt x="238" y="93"/>
                </a:cubicBezTo>
                <a:cubicBezTo>
                  <a:pt x="238" y="145"/>
                  <a:pt x="238" y="145"/>
                  <a:pt x="238" y="145"/>
                </a:cubicBezTo>
                <a:cubicBezTo>
                  <a:pt x="211" y="129"/>
                  <a:pt x="211" y="129"/>
                  <a:pt x="211" y="129"/>
                </a:cubicBezTo>
                <a:cubicBezTo>
                  <a:pt x="209" y="128"/>
                  <a:pt x="206" y="128"/>
                  <a:pt x="204" y="129"/>
                </a:cubicBezTo>
                <a:cubicBezTo>
                  <a:pt x="152" y="159"/>
                  <a:pt x="152" y="159"/>
                  <a:pt x="152" y="159"/>
                </a:cubicBezTo>
                <a:cubicBezTo>
                  <a:pt x="152" y="159"/>
                  <a:pt x="152" y="159"/>
                  <a:pt x="152" y="159"/>
                </a:cubicBezTo>
                <a:cubicBezTo>
                  <a:pt x="152" y="159"/>
                  <a:pt x="152" y="159"/>
                  <a:pt x="152" y="159"/>
                </a:cubicBezTo>
                <a:cubicBezTo>
                  <a:pt x="151" y="159"/>
                  <a:pt x="151" y="160"/>
                  <a:pt x="151" y="160"/>
                </a:cubicBezTo>
                <a:cubicBezTo>
                  <a:pt x="151" y="160"/>
                  <a:pt x="150" y="160"/>
                  <a:pt x="150" y="160"/>
                </a:cubicBezTo>
                <a:cubicBezTo>
                  <a:pt x="150" y="160"/>
                  <a:pt x="150" y="161"/>
                  <a:pt x="150" y="161"/>
                </a:cubicBezTo>
                <a:cubicBezTo>
                  <a:pt x="149" y="161"/>
                  <a:pt x="149" y="161"/>
                  <a:pt x="149" y="162"/>
                </a:cubicBezTo>
                <a:cubicBezTo>
                  <a:pt x="149" y="162"/>
                  <a:pt x="149" y="162"/>
                  <a:pt x="149" y="163"/>
                </a:cubicBezTo>
                <a:cubicBezTo>
                  <a:pt x="149" y="163"/>
                  <a:pt x="149" y="163"/>
                  <a:pt x="148" y="163"/>
                </a:cubicBezTo>
                <a:cubicBezTo>
                  <a:pt x="148" y="164"/>
                  <a:pt x="148" y="165"/>
                  <a:pt x="148" y="165"/>
                </a:cubicBezTo>
                <a:cubicBezTo>
                  <a:pt x="148" y="225"/>
                  <a:pt x="148" y="225"/>
                  <a:pt x="148" y="225"/>
                </a:cubicBezTo>
                <a:cubicBezTo>
                  <a:pt x="148" y="228"/>
                  <a:pt x="150" y="230"/>
                  <a:pt x="152" y="231"/>
                </a:cubicBezTo>
                <a:cubicBezTo>
                  <a:pt x="179" y="247"/>
                  <a:pt x="179" y="247"/>
                  <a:pt x="179" y="247"/>
                </a:cubicBezTo>
                <a:lnTo>
                  <a:pt x="133" y="273"/>
                </a:lnTo>
                <a:close/>
                <a:moveTo>
                  <a:pt x="215" y="243"/>
                </a:moveTo>
                <a:cubicBezTo>
                  <a:pt x="215" y="199"/>
                  <a:pt x="215" y="199"/>
                  <a:pt x="215" y="199"/>
                </a:cubicBezTo>
                <a:cubicBezTo>
                  <a:pt x="253" y="177"/>
                  <a:pt x="253" y="177"/>
                  <a:pt x="253" y="177"/>
                </a:cubicBezTo>
                <a:cubicBezTo>
                  <a:pt x="253" y="221"/>
                  <a:pt x="253" y="221"/>
                  <a:pt x="253" y="221"/>
                </a:cubicBezTo>
                <a:lnTo>
                  <a:pt x="215" y="243"/>
                </a:lnTo>
                <a:close/>
              </a:path>
            </a:pathLst>
          </a:custGeom>
          <a:solidFill>
            <a:srgbClr val="52183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cxnSp>
        <p:nvCxnSpPr>
          <p:cNvPr id="15" name="Straight Connector 14"/>
          <p:cNvCxnSpPr/>
          <p:nvPr/>
        </p:nvCxnSpPr>
        <p:spPr>
          <a:xfrm>
            <a:off x="491067" y="1202264"/>
            <a:ext cx="7738533"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a:off x="558800" y="3039530"/>
            <a:ext cx="7738533"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558800" y="4775195"/>
            <a:ext cx="7738533"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6876882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36228" y="377155"/>
            <a:ext cx="8229600" cy="800099"/>
          </a:xfrm>
        </p:spPr>
        <p:txBody>
          <a:bodyPr/>
          <a:lstStyle/>
          <a:p>
            <a:r>
              <a:rPr lang="en-GB" dirty="0" smtClean="0"/>
              <a:t>Provisional list of Kuwait stocks (to be updated 29</a:t>
            </a:r>
            <a:r>
              <a:rPr lang="en-GB" baseline="30000" dirty="0" smtClean="0"/>
              <a:t>th</a:t>
            </a:r>
            <a:r>
              <a:rPr lang="en-GB" dirty="0" smtClean="0"/>
              <a:t> March 2018)</a:t>
            </a:r>
            <a:endParaRPr lang="en-GB" dirty="0"/>
          </a:p>
        </p:txBody>
      </p:sp>
      <p:sp>
        <p:nvSpPr>
          <p:cNvPr id="3" name="Text Placeholder 2"/>
          <p:cNvSpPr>
            <a:spLocks noGrp="1"/>
          </p:cNvSpPr>
          <p:nvPr>
            <p:ph type="body" sz="quarter" idx="12"/>
          </p:nvPr>
        </p:nvSpPr>
        <p:spPr/>
        <p:txBody>
          <a:bodyPr/>
          <a:lstStyle/>
          <a:p>
            <a:endParaRPr lang="en-GB" dirty="0"/>
          </a:p>
        </p:txBody>
      </p:sp>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2005" y="1392572"/>
            <a:ext cx="8498046" cy="444616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68028908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Looking ahead for Kuwait. </a:t>
            </a:r>
            <a:endParaRPr lang="en-GB" dirty="0"/>
          </a:p>
        </p:txBody>
      </p:sp>
      <p:sp>
        <p:nvSpPr>
          <p:cNvPr id="3" name="Text Placeholder 2"/>
          <p:cNvSpPr>
            <a:spLocks noGrp="1"/>
          </p:cNvSpPr>
          <p:nvPr>
            <p:ph type="body" sz="quarter" idx="12"/>
          </p:nvPr>
        </p:nvSpPr>
        <p:spPr/>
        <p:txBody>
          <a:bodyPr/>
          <a:lstStyle/>
          <a:p>
            <a:r>
              <a:rPr lang="en-GB" dirty="0" smtClean="0"/>
              <a:t>Ongoing product development  (Regulation, Stock Exchange and Asset Management)</a:t>
            </a:r>
          </a:p>
          <a:p>
            <a:r>
              <a:rPr lang="en-GB" dirty="0" smtClean="0"/>
              <a:t>Investor education/profile</a:t>
            </a:r>
          </a:p>
          <a:p>
            <a:r>
              <a:rPr lang="en-GB" dirty="0" smtClean="0"/>
              <a:t>Liquidity</a:t>
            </a:r>
          </a:p>
          <a:p>
            <a:r>
              <a:rPr lang="en-GB" dirty="0" smtClean="0"/>
              <a:t>IPOs</a:t>
            </a:r>
          </a:p>
          <a:p>
            <a:r>
              <a:rPr lang="en-GB" dirty="0" smtClean="0"/>
              <a:t>Underlying companies </a:t>
            </a:r>
          </a:p>
          <a:p>
            <a:r>
              <a:rPr lang="en-GB" dirty="0" smtClean="0"/>
              <a:t>ESG</a:t>
            </a:r>
          </a:p>
          <a:p>
            <a:pPr lvl="2"/>
            <a:endParaRPr lang="en-GB" dirty="0" smtClean="0"/>
          </a:p>
          <a:p>
            <a:endParaRPr lang="en-GB" dirty="0" smtClean="0"/>
          </a:p>
          <a:p>
            <a:endParaRPr lang="en-GB" dirty="0"/>
          </a:p>
        </p:txBody>
      </p:sp>
    </p:spTree>
    <p:extLst>
      <p:ext uri="{BB962C8B-B14F-4D97-AF65-F5344CB8AC3E}">
        <p14:creationId xmlns:p14="http://schemas.microsoft.com/office/powerpoint/2010/main" val="151147699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FTSE </a:t>
            </a:r>
            <a:r>
              <a:rPr lang="en-US" dirty="0"/>
              <a:t>Quality of Markets Criteria</a:t>
            </a:r>
          </a:p>
        </p:txBody>
      </p:sp>
      <p:graphicFrame>
        <p:nvGraphicFramePr>
          <p:cNvPr id="6" name="Table 5"/>
          <p:cNvGraphicFramePr>
            <a:graphicFrameLocks noGrp="1"/>
          </p:cNvGraphicFramePr>
          <p:nvPr>
            <p:extLst>
              <p:ext uri="{D42A27DB-BD31-4B8C-83A1-F6EECF244321}">
                <p14:modId xmlns:p14="http://schemas.microsoft.com/office/powerpoint/2010/main" val="3483868440"/>
              </p:ext>
            </p:extLst>
          </p:nvPr>
        </p:nvGraphicFramePr>
        <p:xfrm>
          <a:off x="457200" y="1421667"/>
          <a:ext cx="8229600" cy="4995672"/>
        </p:xfrm>
        <a:graphic>
          <a:graphicData uri="http://schemas.openxmlformats.org/drawingml/2006/table">
            <a:tbl>
              <a:tblPr/>
              <a:tblGrid>
                <a:gridCol w="5814980">
                  <a:extLst>
                    <a:ext uri="{9D8B030D-6E8A-4147-A177-3AD203B41FA5}">
                      <a16:colId xmlns:a16="http://schemas.microsoft.com/office/drawing/2014/main" xmlns="" val="20000"/>
                    </a:ext>
                  </a:extLst>
                </a:gridCol>
                <a:gridCol w="617220">
                  <a:extLst>
                    <a:ext uri="{9D8B030D-6E8A-4147-A177-3AD203B41FA5}">
                      <a16:colId xmlns:a16="http://schemas.microsoft.com/office/drawing/2014/main" xmlns="" val="20001"/>
                    </a:ext>
                  </a:extLst>
                </a:gridCol>
                <a:gridCol w="644351">
                  <a:extLst>
                    <a:ext uri="{9D8B030D-6E8A-4147-A177-3AD203B41FA5}">
                      <a16:colId xmlns:a16="http://schemas.microsoft.com/office/drawing/2014/main" xmlns="" val="20002"/>
                    </a:ext>
                  </a:extLst>
                </a:gridCol>
                <a:gridCol w="617220">
                  <a:extLst>
                    <a:ext uri="{9D8B030D-6E8A-4147-A177-3AD203B41FA5}">
                      <a16:colId xmlns:a16="http://schemas.microsoft.com/office/drawing/2014/main" xmlns="" val="20003"/>
                    </a:ext>
                  </a:extLst>
                </a:gridCol>
                <a:gridCol w="535829">
                  <a:extLst>
                    <a:ext uri="{9D8B030D-6E8A-4147-A177-3AD203B41FA5}">
                      <a16:colId xmlns:a16="http://schemas.microsoft.com/office/drawing/2014/main" xmlns="" val="20004"/>
                    </a:ext>
                  </a:extLst>
                </a:gridCol>
              </a:tblGrid>
              <a:tr h="196483">
                <a:tc>
                  <a:txBody>
                    <a:bodyPr/>
                    <a:lstStyle/>
                    <a:p>
                      <a:pPr algn="ctr" fontAlgn="ctr"/>
                      <a:endParaRPr lang="en-US" sz="2000" b="1" i="0" u="none" strike="noStrike" dirty="0">
                        <a:solidFill>
                          <a:schemeClr val="bg1"/>
                        </a:solidFill>
                        <a:latin typeface="+mn-lt"/>
                        <a:cs typeface="Arial" pitchFamily="34" charset="0"/>
                      </a:endParaRPr>
                    </a:p>
                  </a:txBody>
                  <a:tcPr marL="18288" marR="18288" marT="18288" marB="18288" anchor="b">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algn="ctr" fontAlgn="ctr"/>
                      <a:r>
                        <a:rPr lang="en-GB" sz="800" b="1" i="0" u="none" strike="noStrike" dirty="0">
                          <a:solidFill>
                            <a:schemeClr val="bg1"/>
                          </a:solidFill>
                          <a:latin typeface="+mn-lt"/>
                          <a:cs typeface="Arial" pitchFamily="34" charset="0"/>
                        </a:rPr>
                        <a:t>Developed</a:t>
                      </a:r>
                    </a:p>
                  </a:txBody>
                  <a:tcPr marL="18288" marR="18288" marT="18288" marB="18288" anchor="b">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algn="ctr" fontAlgn="ctr"/>
                      <a:r>
                        <a:rPr lang="en-GB" sz="800" b="1" i="0" u="none" strike="noStrike" dirty="0">
                          <a:solidFill>
                            <a:schemeClr val="bg1"/>
                          </a:solidFill>
                          <a:latin typeface="+mn-lt"/>
                          <a:cs typeface="Arial" pitchFamily="34" charset="0"/>
                        </a:rPr>
                        <a:t>Advanced Emerging</a:t>
                      </a:r>
                    </a:p>
                  </a:txBody>
                  <a:tcPr marL="18288" marR="18288" marT="18288" marB="18288" anchor="b">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algn="ctr" fontAlgn="ctr"/>
                      <a:r>
                        <a:rPr lang="en-GB" sz="800" b="1" i="0" u="none" strike="noStrike" dirty="0">
                          <a:solidFill>
                            <a:schemeClr val="bg1"/>
                          </a:solidFill>
                          <a:latin typeface="+mn-lt"/>
                          <a:cs typeface="Arial" pitchFamily="34" charset="0"/>
                        </a:rPr>
                        <a:t>Secondary Emerging</a:t>
                      </a:r>
                    </a:p>
                  </a:txBody>
                  <a:tcPr marL="18288" marR="18288" marT="18288" marB="18288" anchor="b">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algn="ctr" fontAlgn="ctr"/>
                      <a:r>
                        <a:rPr lang="en-GB" sz="800" b="1" i="0" u="none" strike="noStrike" dirty="0" smtClean="0">
                          <a:solidFill>
                            <a:schemeClr val="bg1"/>
                          </a:solidFill>
                          <a:latin typeface="+mn-lt"/>
                          <a:cs typeface="Arial" pitchFamily="34" charset="0"/>
                        </a:rPr>
                        <a:t>Frontier</a:t>
                      </a:r>
                      <a:endParaRPr lang="en-GB" sz="800" b="1" i="0" u="none" strike="noStrike" dirty="0">
                        <a:solidFill>
                          <a:schemeClr val="bg1"/>
                        </a:solidFill>
                        <a:latin typeface="+mn-lt"/>
                        <a:cs typeface="Arial" pitchFamily="34" charset="0"/>
                      </a:endParaRPr>
                    </a:p>
                  </a:txBody>
                  <a:tcPr marL="18288" marR="18288" marT="18288" marB="18288" anchor="b">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extLst>
                  <a:ext uri="{0D108BD9-81ED-4DB2-BD59-A6C34878D82A}">
                    <a16:rowId xmlns:a16="http://schemas.microsoft.com/office/drawing/2014/main" xmlns="" val="10001"/>
                  </a:ext>
                </a:extLst>
              </a:tr>
              <a:tr h="90021">
                <a:tc>
                  <a:txBody>
                    <a:bodyPr/>
                    <a:lstStyle/>
                    <a:p>
                      <a:pPr algn="l" fontAlgn="ctr"/>
                      <a:r>
                        <a:rPr lang="en-US" sz="900" b="1" i="0" u="none" strike="noStrike" dirty="0">
                          <a:solidFill>
                            <a:srgbClr val="404040"/>
                          </a:solidFill>
                          <a:latin typeface="+mn-lt"/>
                          <a:cs typeface="Arial" pitchFamily="34" charset="0"/>
                        </a:rPr>
                        <a:t>World Bank GNI Per Capita </a:t>
                      </a:r>
                      <a:r>
                        <a:rPr lang="en-US" sz="900" b="1" i="0" u="none" strike="noStrike" dirty="0" smtClean="0">
                          <a:solidFill>
                            <a:srgbClr val="404040"/>
                          </a:solidFill>
                          <a:latin typeface="+mn-lt"/>
                          <a:cs typeface="Arial" pitchFamily="34" charset="0"/>
                        </a:rPr>
                        <a:t>Rating</a:t>
                      </a:r>
                      <a:endParaRPr lang="en-US" sz="900" b="1" i="0" u="none" strike="noStrike" dirty="0">
                        <a:solidFill>
                          <a:srgbClr val="404040"/>
                        </a:solidFill>
                        <a:latin typeface="+mn-lt"/>
                        <a:cs typeface="Arial" pitchFamily="34" charset="0"/>
                      </a:endParaRPr>
                    </a:p>
                  </a:txBody>
                  <a:tcPr marL="18288" marR="18288" marT="18288" marB="18288"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rgbClr val="E0E1E2"/>
                    </a:solidFill>
                  </a:tcPr>
                </a:tc>
                <a:tc>
                  <a:txBody>
                    <a:bodyPr/>
                    <a:lstStyle/>
                    <a:p>
                      <a:pPr algn="ctr" fontAlgn="ctr"/>
                      <a:r>
                        <a:rPr lang="en-GB" sz="800" b="0" i="0" u="none" strike="noStrike" dirty="0">
                          <a:solidFill>
                            <a:schemeClr val="accent3"/>
                          </a:solidFill>
                          <a:latin typeface="+mn-lt"/>
                          <a:cs typeface="Arial" pitchFamily="34" charset="0"/>
                        </a:rPr>
                        <a:t> </a:t>
                      </a:r>
                    </a:p>
                  </a:txBody>
                  <a:tcPr marL="18288" marR="18288" marT="18288" marB="18288"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rgbClr val="E0E1E2"/>
                    </a:solidFill>
                  </a:tcPr>
                </a:tc>
                <a:tc>
                  <a:txBody>
                    <a:bodyPr/>
                    <a:lstStyle/>
                    <a:p>
                      <a:pPr algn="ctr" fontAlgn="ctr"/>
                      <a:r>
                        <a:rPr lang="en-GB" sz="800" b="0" i="0" u="none" strike="noStrike" dirty="0">
                          <a:solidFill>
                            <a:schemeClr val="accent3"/>
                          </a:solidFill>
                          <a:latin typeface="+mn-lt"/>
                          <a:cs typeface="Arial" pitchFamily="34" charset="0"/>
                        </a:rPr>
                        <a:t> </a:t>
                      </a:r>
                    </a:p>
                  </a:txBody>
                  <a:tcPr marL="18288" marR="18288" marT="18288" marB="18288"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rgbClr val="E0E1E2"/>
                    </a:solidFill>
                  </a:tcPr>
                </a:tc>
                <a:tc>
                  <a:txBody>
                    <a:bodyPr/>
                    <a:lstStyle/>
                    <a:p>
                      <a:pPr algn="ctr" fontAlgn="ctr"/>
                      <a:r>
                        <a:rPr lang="en-GB" sz="800" b="0" i="0" u="none" strike="noStrike" dirty="0">
                          <a:solidFill>
                            <a:schemeClr val="accent3"/>
                          </a:solidFill>
                          <a:latin typeface="+mn-lt"/>
                          <a:cs typeface="Arial" pitchFamily="34" charset="0"/>
                        </a:rPr>
                        <a:t> </a:t>
                      </a:r>
                    </a:p>
                  </a:txBody>
                  <a:tcPr marL="18288" marR="18288" marT="18288" marB="18288"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rgbClr val="E0E1E2"/>
                    </a:solidFill>
                  </a:tcPr>
                </a:tc>
                <a:tc>
                  <a:txBody>
                    <a:bodyPr/>
                    <a:lstStyle/>
                    <a:p>
                      <a:pPr algn="ctr" fontAlgn="ctr"/>
                      <a:r>
                        <a:rPr lang="en-GB" sz="800" b="0" i="0" u="none" strike="noStrike" dirty="0">
                          <a:solidFill>
                            <a:schemeClr val="accent3"/>
                          </a:solidFill>
                          <a:latin typeface="+mn-lt"/>
                          <a:cs typeface="Arial" pitchFamily="34" charset="0"/>
                        </a:rPr>
                        <a:t> </a:t>
                      </a:r>
                    </a:p>
                  </a:txBody>
                  <a:tcPr marL="18288" marR="18288" marT="18288" marB="18288"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rgbClr val="E0E1E2"/>
                    </a:solidFill>
                  </a:tcPr>
                </a:tc>
                <a:extLst>
                  <a:ext uri="{0D108BD9-81ED-4DB2-BD59-A6C34878D82A}">
                    <a16:rowId xmlns:a16="http://schemas.microsoft.com/office/drawing/2014/main" xmlns="" val="10002"/>
                  </a:ext>
                </a:extLst>
              </a:tr>
              <a:tr h="90021">
                <a:tc>
                  <a:txBody>
                    <a:bodyPr/>
                    <a:lstStyle/>
                    <a:p>
                      <a:pPr algn="l" fontAlgn="ctr"/>
                      <a:r>
                        <a:rPr lang="en-GB" sz="900" b="1" i="0" u="none" strike="noStrike" dirty="0">
                          <a:solidFill>
                            <a:srgbClr val="404040"/>
                          </a:solidFill>
                          <a:latin typeface="+mn-lt"/>
                          <a:cs typeface="Arial" pitchFamily="34" charset="0"/>
                        </a:rPr>
                        <a:t>Market and Regulatory Environment</a:t>
                      </a:r>
                    </a:p>
                  </a:txBody>
                  <a:tcPr marL="18288" marR="18288" marT="18288" marB="18288"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rgbClr val="E0E1E2"/>
                    </a:solidFill>
                  </a:tcPr>
                </a:tc>
                <a:tc>
                  <a:txBody>
                    <a:bodyPr/>
                    <a:lstStyle/>
                    <a:p>
                      <a:pPr algn="ctr" fontAlgn="ctr"/>
                      <a:r>
                        <a:rPr lang="en-GB" sz="800" b="0" i="0" u="none" strike="noStrike" dirty="0">
                          <a:solidFill>
                            <a:schemeClr val="accent6"/>
                          </a:solidFill>
                          <a:latin typeface="+mn-lt"/>
                          <a:cs typeface="Arial" pitchFamily="34" charset="0"/>
                        </a:rPr>
                        <a:t> </a:t>
                      </a:r>
                    </a:p>
                  </a:txBody>
                  <a:tcPr marL="18288" marR="18288" marT="18288" marB="18288"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rgbClr val="E0E1E2"/>
                    </a:solidFill>
                  </a:tcPr>
                </a:tc>
                <a:tc>
                  <a:txBody>
                    <a:bodyPr/>
                    <a:lstStyle/>
                    <a:p>
                      <a:pPr algn="ctr" fontAlgn="ctr"/>
                      <a:r>
                        <a:rPr lang="en-GB" sz="800" b="0" i="0" u="none" strike="noStrike" dirty="0">
                          <a:solidFill>
                            <a:schemeClr val="accent6"/>
                          </a:solidFill>
                          <a:latin typeface="+mn-lt"/>
                          <a:cs typeface="Arial" pitchFamily="34" charset="0"/>
                        </a:rPr>
                        <a:t> </a:t>
                      </a:r>
                    </a:p>
                  </a:txBody>
                  <a:tcPr marL="18288" marR="18288" marT="18288" marB="18288"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rgbClr val="E0E1E2"/>
                    </a:solidFill>
                  </a:tcPr>
                </a:tc>
                <a:tc>
                  <a:txBody>
                    <a:bodyPr/>
                    <a:lstStyle/>
                    <a:p>
                      <a:pPr algn="ctr" fontAlgn="ctr"/>
                      <a:r>
                        <a:rPr lang="en-GB" sz="800" b="0" i="0" u="none" strike="noStrike" dirty="0">
                          <a:solidFill>
                            <a:schemeClr val="accent6"/>
                          </a:solidFill>
                          <a:latin typeface="+mn-lt"/>
                          <a:cs typeface="Arial" pitchFamily="34" charset="0"/>
                        </a:rPr>
                        <a:t> </a:t>
                      </a:r>
                    </a:p>
                  </a:txBody>
                  <a:tcPr marL="18288" marR="18288" marT="18288" marB="18288"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rgbClr val="E0E1E2"/>
                    </a:solidFill>
                  </a:tcPr>
                </a:tc>
                <a:tc>
                  <a:txBody>
                    <a:bodyPr/>
                    <a:lstStyle/>
                    <a:p>
                      <a:pPr algn="ctr" fontAlgn="ctr"/>
                      <a:r>
                        <a:rPr lang="en-GB" sz="800" b="0" i="0" u="none" strike="noStrike" dirty="0">
                          <a:solidFill>
                            <a:schemeClr val="accent6"/>
                          </a:solidFill>
                          <a:latin typeface="+mn-lt"/>
                          <a:cs typeface="Arial" pitchFamily="34" charset="0"/>
                        </a:rPr>
                        <a:t> </a:t>
                      </a:r>
                    </a:p>
                  </a:txBody>
                  <a:tcPr marL="18288" marR="18288" marT="18288" marB="18288"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rgbClr val="E0E1E2"/>
                    </a:solidFill>
                  </a:tcPr>
                </a:tc>
                <a:extLst>
                  <a:ext uri="{0D108BD9-81ED-4DB2-BD59-A6C34878D82A}">
                    <a16:rowId xmlns:a16="http://schemas.microsoft.com/office/drawing/2014/main" xmlns="" val="10003"/>
                  </a:ext>
                </a:extLst>
              </a:tr>
              <a:tr h="90021">
                <a:tc>
                  <a:txBody>
                    <a:bodyPr/>
                    <a:lstStyle/>
                    <a:p>
                      <a:pPr algn="l" fontAlgn="ctr"/>
                      <a:r>
                        <a:rPr lang="en-US" sz="900" b="0" i="0" u="none" strike="noStrike" dirty="0">
                          <a:solidFill>
                            <a:srgbClr val="404040"/>
                          </a:solidFill>
                          <a:latin typeface="+mn-lt"/>
                          <a:cs typeface="Arial" pitchFamily="34" charset="0"/>
                        </a:rPr>
                        <a:t>Formal stock market regulatory authorities actively monitor market (e.g., SEC, FSA, SFC)</a:t>
                      </a:r>
                    </a:p>
                  </a:txBody>
                  <a:tcPr marL="18288" marR="18288" marT="18288" marB="18288"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en-GB" sz="800" b="1" i="0" u="none" strike="noStrike" dirty="0">
                          <a:solidFill>
                            <a:schemeClr val="accent6"/>
                          </a:solidFill>
                          <a:latin typeface="+mn-lt"/>
                          <a:cs typeface="Arial" pitchFamily="34" charset="0"/>
                        </a:rPr>
                        <a:t>X</a:t>
                      </a:r>
                    </a:p>
                  </a:txBody>
                  <a:tcPr marL="18288" marR="18288" marT="18288" marB="18288"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rgbClr val="E0E1E2"/>
                    </a:solidFill>
                  </a:tcPr>
                </a:tc>
                <a:tc>
                  <a:txBody>
                    <a:bodyPr/>
                    <a:lstStyle/>
                    <a:p>
                      <a:pPr algn="ctr" fontAlgn="ctr"/>
                      <a:r>
                        <a:rPr lang="en-GB" sz="800" b="1" i="0" u="none" strike="noStrike" dirty="0">
                          <a:solidFill>
                            <a:schemeClr val="accent6"/>
                          </a:solidFill>
                          <a:latin typeface="+mn-lt"/>
                          <a:cs typeface="Arial" pitchFamily="34" charset="0"/>
                        </a:rPr>
                        <a:t>X</a:t>
                      </a:r>
                    </a:p>
                  </a:txBody>
                  <a:tcPr marL="18288" marR="18288" marT="18288" marB="18288"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rgbClr val="E0E1E2"/>
                    </a:solidFill>
                  </a:tcPr>
                </a:tc>
                <a:tc>
                  <a:txBody>
                    <a:bodyPr/>
                    <a:lstStyle/>
                    <a:p>
                      <a:pPr algn="ctr" fontAlgn="ctr"/>
                      <a:r>
                        <a:rPr lang="en-GB" sz="800" b="1" i="0" u="none" strike="noStrike" dirty="0">
                          <a:solidFill>
                            <a:schemeClr val="accent6"/>
                          </a:solidFill>
                          <a:latin typeface="+mn-lt"/>
                          <a:cs typeface="Arial" pitchFamily="34" charset="0"/>
                        </a:rPr>
                        <a:t>X</a:t>
                      </a:r>
                    </a:p>
                  </a:txBody>
                  <a:tcPr marL="18288" marR="18288" marT="18288" marB="18288"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rgbClr val="E0E1E2"/>
                    </a:solidFill>
                  </a:tcPr>
                </a:tc>
                <a:tc>
                  <a:txBody>
                    <a:bodyPr/>
                    <a:lstStyle/>
                    <a:p>
                      <a:pPr algn="ctr" fontAlgn="ctr"/>
                      <a:r>
                        <a:rPr lang="en-GB" sz="800" b="1" i="0" u="none" strike="noStrike" dirty="0">
                          <a:solidFill>
                            <a:schemeClr val="accent6"/>
                          </a:solidFill>
                          <a:latin typeface="+mn-lt"/>
                          <a:cs typeface="Arial" pitchFamily="34" charset="0"/>
                        </a:rPr>
                        <a:t>X</a:t>
                      </a:r>
                    </a:p>
                  </a:txBody>
                  <a:tcPr marL="18288" marR="18288" marT="18288" marB="18288"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rgbClr val="E0E1E2"/>
                    </a:solidFill>
                  </a:tcPr>
                </a:tc>
                <a:extLst>
                  <a:ext uri="{0D108BD9-81ED-4DB2-BD59-A6C34878D82A}">
                    <a16:rowId xmlns:a16="http://schemas.microsoft.com/office/drawing/2014/main" xmlns="" val="10004"/>
                  </a:ext>
                </a:extLst>
              </a:tr>
              <a:tr h="90021">
                <a:tc>
                  <a:txBody>
                    <a:bodyPr/>
                    <a:lstStyle/>
                    <a:p>
                      <a:pPr algn="l" fontAlgn="ctr"/>
                      <a:r>
                        <a:rPr lang="en-US" sz="900" b="0" i="0" u="none" strike="noStrike" dirty="0">
                          <a:solidFill>
                            <a:srgbClr val="404040"/>
                          </a:solidFill>
                          <a:latin typeface="+mn-lt"/>
                          <a:cs typeface="Arial" pitchFamily="34" charset="0"/>
                        </a:rPr>
                        <a:t>Fair and non-prejudicial treatment of minority shareholders</a:t>
                      </a:r>
                    </a:p>
                  </a:txBody>
                  <a:tcPr marL="18288" marR="18288" marT="18288" marB="18288"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en-GB" sz="800" b="1" i="0" u="none" strike="noStrike" dirty="0">
                          <a:solidFill>
                            <a:schemeClr val="accent6"/>
                          </a:solidFill>
                          <a:latin typeface="+mn-lt"/>
                          <a:cs typeface="Arial" pitchFamily="34" charset="0"/>
                        </a:rPr>
                        <a:t>X</a:t>
                      </a:r>
                    </a:p>
                  </a:txBody>
                  <a:tcPr marL="18288" marR="18288" marT="18288" marB="18288"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rgbClr val="E0E1E2"/>
                    </a:solidFill>
                  </a:tcPr>
                </a:tc>
                <a:tc>
                  <a:txBody>
                    <a:bodyPr/>
                    <a:lstStyle/>
                    <a:p>
                      <a:pPr algn="ctr" fontAlgn="ctr"/>
                      <a:r>
                        <a:rPr lang="en-GB" sz="800" b="1" i="0" u="none" strike="noStrike" dirty="0">
                          <a:solidFill>
                            <a:schemeClr val="accent6"/>
                          </a:solidFill>
                          <a:latin typeface="+mn-lt"/>
                          <a:cs typeface="Arial" pitchFamily="34" charset="0"/>
                        </a:rPr>
                        <a:t>X</a:t>
                      </a:r>
                    </a:p>
                  </a:txBody>
                  <a:tcPr marL="18288" marR="18288" marT="18288" marB="18288"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rgbClr val="E0E1E2"/>
                    </a:solidFill>
                  </a:tcPr>
                </a:tc>
                <a:tc>
                  <a:txBody>
                    <a:bodyPr/>
                    <a:lstStyle/>
                    <a:p>
                      <a:pPr algn="ctr" fontAlgn="ctr"/>
                      <a:r>
                        <a:rPr lang="en-GB" sz="800" b="1" i="0" u="none" strike="noStrike" dirty="0">
                          <a:solidFill>
                            <a:schemeClr val="accent6"/>
                          </a:solidFill>
                          <a:latin typeface="+mn-lt"/>
                          <a:cs typeface="Arial" pitchFamily="34" charset="0"/>
                        </a:rPr>
                        <a:t> </a:t>
                      </a:r>
                    </a:p>
                  </a:txBody>
                  <a:tcPr marL="18288" marR="18288" marT="18288" marB="18288"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rgbClr val="E0E1E2"/>
                    </a:solidFill>
                  </a:tcPr>
                </a:tc>
                <a:tc>
                  <a:txBody>
                    <a:bodyPr/>
                    <a:lstStyle/>
                    <a:p>
                      <a:pPr algn="ctr" fontAlgn="ctr"/>
                      <a:r>
                        <a:rPr lang="en-GB" sz="800" b="1" i="0" u="none" strike="noStrike" dirty="0">
                          <a:solidFill>
                            <a:schemeClr val="accent6"/>
                          </a:solidFill>
                          <a:latin typeface="+mn-lt"/>
                          <a:cs typeface="Arial" pitchFamily="34" charset="0"/>
                        </a:rPr>
                        <a:t> </a:t>
                      </a:r>
                    </a:p>
                  </a:txBody>
                  <a:tcPr marL="18288" marR="18288" marT="18288" marB="18288"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rgbClr val="E0E1E2"/>
                    </a:solidFill>
                  </a:tcPr>
                </a:tc>
                <a:extLst>
                  <a:ext uri="{0D108BD9-81ED-4DB2-BD59-A6C34878D82A}">
                    <a16:rowId xmlns:a16="http://schemas.microsoft.com/office/drawing/2014/main" xmlns="" val="10005"/>
                  </a:ext>
                </a:extLst>
              </a:tr>
              <a:tr h="90021">
                <a:tc>
                  <a:txBody>
                    <a:bodyPr/>
                    <a:lstStyle/>
                    <a:p>
                      <a:pPr algn="l" fontAlgn="ctr"/>
                      <a:r>
                        <a:rPr lang="en-US" sz="900" b="0" i="0" u="none" strike="noStrike" dirty="0" smtClean="0">
                          <a:solidFill>
                            <a:srgbClr val="404040"/>
                          </a:solidFill>
                          <a:latin typeface="+mn-lt"/>
                          <a:cs typeface="Arial" pitchFamily="34" charset="0"/>
                        </a:rPr>
                        <a:t>No </a:t>
                      </a:r>
                      <a:r>
                        <a:rPr lang="en-US" sz="900" b="0" i="0" u="none" strike="noStrike" dirty="0">
                          <a:solidFill>
                            <a:srgbClr val="404040"/>
                          </a:solidFill>
                          <a:latin typeface="+mn-lt"/>
                          <a:cs typeface="Arial" pitchFamily="34" charset="0"/>
                        </a:rPr>
                        <a:t>or selective incidence of foreign ownership restrictions</a:t>
                      </a:r>
                    </a:p>
                  </a:txBody>
                  <a:tcPr marL="18288" marR="18288" marT="18288" marB="18288"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en-GB" sz="800" b="1" i="0" u="none" strike="noStrike" dirty="0">
                          <a:solidFill>
                            <a:schemeClr val="accent6"/>
                          </a:solidFill>
                          <a:latin typeface="+mn-lt"/>
                          <a:cs typeface="Arial" pitchFamily="34" charset="0"/>
                        </a:rPr>
                        <a:t>X</a:t>
                      </a:r>
                    </a:p>
                  </a:txBody>
                  <a:tcPr marL="18288" marR="18288" marT="18288" marB="18288"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rgbClr val="E0E1E2"/>
                    </a:solidFill>
                  </a:tcPr>
                </a:tc>
                <a:tc>
                  <a:txBody>
                    <a:bodyPr/>
                    <a:lstStyle/>
                    <a:p>
                      <a:pPr algn="ctr" fontAlgn="ctr"/>
                      <a:r>
                        <a:rPr lang="en-GB" sz="800" b="1" i="0" u="none" strike="noStrike" dirty="0">
                          <a:solidFill>
                            <a:schemeClr val="accent6"/>
                          </a:solidFill>
                          <a:latin typeface="+mn-lt"/>
                          <a:cs typeface="Arial" pitchFamily="34" charset="0"/>
                        </a:rPr>
                        <a:t>X</a:t>
                      </a:r>
                    </a:p>
                  </a:txBody>
                  <a:tcPr marL="18288" marR="18288" marT="18288" marB="18288"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rgbClr val="E0E1E2"/>
                    </a:solidFill>
                  </a:tcPr>
                </a:tc>
                <a:tc>
                  <a:txBody>
                    <a:bodyPr/>
                    <a:lstStyle/>
                    <a:p>
                      <a:pPr algn="ctr" fontAlgn="ctr"/>
                      <a:r>
                        <a:rPr lang="en-GB" sz="800" b="1" i="0" u="none" strike="noStrike" dirty="0">
                          <a:solidFill>
                            <a:schemeClr val="accent6"/>
                          </a:solidFill>
                          <a:latin typeface="+mn-lt"/>
                          <a:cs typeface="Arial" pitchFamily="34" charset="0"/>
                        </a:rPr>
                        <a:t> </a:t>
                      </a:r>
                    </a:p>
                  </a:txBody>
                  <a:tcPr marL="18288" marR="18288" marT="18288" marB="18288"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rgbClr val="E0E1E2"/>
                    </a:solidFill>
                  </a:tcPr>
                </a:tc>
                <a:tc>
                  <a:txBody>
                    <a:bodyPr/>
                    <a:lstStyle/>
                    <a:p>
                      <a:pPr algn="ctr" fontAlgn="ctr"/>
                      <a:r>
                        <a:rPr lang="en-GB" sz="800" b="1" i="0" u="none" strike="noStrike" dirty="0">
                          <a:solidFill>
                            <a:schemeClr val="accent6"/>
                          </a:solidFill>
                          <a:latin typeface="+mn-lt"/>
                          <a:cs typeface="Arial" pitchFamily="34" charset="0"/>
                        </a:rPr>
                        <a:t> </a:t>
                      </a:r>
                    </a:p>
                  </a:txBody>
                  <a:tcPr marL="18288" marR="18288" marT="18288" marB="18288"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rgbClr val="E0E1E2"/>
                    </a:solidFill>
                  </a:tcPr>
                </a:tc>
                <a:extLst>
                  <a:ext uri="{0D108BD9-81ED-4DB2-BD59-A6C34878D82A}">
                    <a16:rowId xmlns:a16="http://schemas.microsoft.com/office/drawing/2014/main" xmlns="" val="10006"/>
                  </a:ext>
                </a:extLst>
              </a:tr>
              <a:tr h="177126">
                <a:tc>
                  <a:txBody>
                    <a:bodyPr/>
                    <a:lstStyle/>
                    <a:p>
                      <a:pPr algn="l" fontAlgn="ctr"/>
                      <a:r>
                        <a:rPr lang="en-US" sz="900" b="0" i="0" u="none" strike="noStrike" dirty="0">
                          <a:solidFill>
                            <a:srgbClr val="404040"/>
                          </a:solidFill>
                          <a:latin typeface="+mn-lt"/>
                          <a:ea typeface="Tahoma"/>
                          <a:cs typeface="Arial" pitchFamily="34" charset="0"/>
                        </a:rPr>
                        <a:t>No objections or significant restrictions or penalties applied to the investment of capital or the repatriation of capital and income</a:t>
                      </a:r>
                      <a:endParaRPr lang="en-US" sz="900" b="0" i="0" u="none" strike="noStrike" dirty="0">
                        <a:solidFill>
                          <a:srgbClr val="404040"/>
                        </a:solidFill>
                        <a:latin typeface="+mn-lt"/>
                        <a:cs typeface="Arial" pitchFamily="34" charset="0"/>
                      </a:endParaRPr>
                    </a:p>
                  </a:txBody>
                  <a:tcPr marL="18288" marR="18288" marT="18288" marB="18288"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en-GB" sz="800" b="1" i="0" u="none" strike="noStrike" dirty="0">
                          <a:solidFill>
                            <a:schemeClr val="accent6"/>
                          </a:solidFill>
                          <a:latin typeface="+mn-lt"/>
                          <a:cs typeface="Arial" pitchFamily="34" charset="0"/>
                        </a:rPr>
                        <a:t>X</a:t>
                      </a:r>
                    </a:p>
                  </a:txBody>
                  <a:tcPr marL="18288" marR="18288" marT="18288" marB="18288"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rgbClr val="E0E1E2"/>
                    </a:solidFill>
                  </a:tcPr>
                </a:tc>
                <a:tc>
                  <a:txBody>
                    <a:bodyPr/>
                    <a:lstStyle/>
                    <a:p>
                      <a:pPr algn="ctr" fontAlgn="ctr"/>
                      <a:r>
                        <a:rPr lang="en-GB" sz="800" b="1" i="0" u="none" strike="noStrike" dirty="0">
                          <a:solidFill>
                            <a:schemeClr val="accent6"/>
                          </a:solidFill>
                          <a:latin typeface="+mn-lt"/>
                          <a:cs typeface="Arial" pitchFamily="34" charset="0"/>
                        </a:rPr>
                        <a:t>X</a:t>
                      </a:r>
                    </a:p>
                  </a:txBody>
                  <a:tcPr marL="18288" marR="18288" marT="18288" marB="18288"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rgbClr val="E0E1E2"/>
                    </a:solidFill>
                  </a:tcPr>
                </a:tc>
                <a:tc>
                  <a:txBody>
                    <a:bodyPr/>
                    <a:lstStyle/>
                    <a:p>
                      <a:pPr algn="ctr" fontAlgn="ctr"/>
                      <a:r>
                        <a:rPr lang="en-GB" sz="800" b="1" i="0" u="none" strike="noStrike" dirty="0">
                          <a:solidFill>
                            <a:schemeClr val="accent6"/>
                          </a:solidFill>
                          <a:latin typeface="+mn-lt"/>
                          <a:cs typeface="Arial" pitchFamily="34" charset="0"/>
                        </a:rPr>
                        <a:t>X</a:t>
                      </a:r>
                    </a:p>
                  </a:txBody>
                  <a:tcPr marL="18288" marR="18288" marT="18288" marB="18288"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rgbClr val="E0E1E2"/>
                    </a:solidFill>
                  </a:tcPr>
                </a:tc>
                <a:tc>
                  <a:txBody>
                    <a:bodyPr/>
                    <a:lstStyle/>
                    <a:p>
                      <a:pPr algn="ctr" fontAlgn="ctr"/>
                      <a:r>
                        <a:rPr lang="en-GB" sz="800" b="1" i="0" u="none" strike="noStrike" dirty="0">
                          <a:solidFill>
                            <a:schemeClr val="accent6"/>
                          </a:solidFill>
                          <a:latin typeface="+mn-lt"/>
                          <a:cs typeface="Arial" pitchFamily="34" charset="0"/>
                        </a:rPr>
                        <a:t>X</a:t>
                      </a:r>
                    </a:p>
                  </a:txBody>
                  <a:tcPr marL="18288" marR="18288" marT="18288" marB="18288"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rgbClr val="E0E1E2"/>
                    </a:solidFill>
                  </a:tcPr>
                </a:tc>
                <a:extLst>
                  <a:ext uri="{0D108BD9-81ED-4DB2-BD59-A6C34878D82A}">
                    <a16:rowId xmlns:a16="http://schemas.microsoft.com/office/drawing/2014/main" xmlns="" val="10007"/>
                  </a:ext>
                </a:extLst>
              </a:tr>
              <a:tr h="90021">
                <a:tc>
                  <a:txBody>
                    <a:bodyPr/>
                    <a:lstStyle/>
                    <a:p>
                      <a:pPr algn="l" fontAlgn="ctr"/>
                      <a:r>
                        <a:rPr lang="en-US" sz="900" b="0" i="0" u="none" strike="noStrike" dirty="0">
                          <a:solidFill>
                            <a:srgbClr val="404040"/>
                          </a:solidFill>
                          <a:latin typeface="+mn-lt"/>
                          <a:cs typeface="Arial" pitchFamily="34" charset="0"/>
                        </a:rPr>
                        <a:t>Free and well-developed equity market</a:t>
                      </a:r>
                    </a:p>
                  </a:txBody>
                  <a:tcPr marL="18288" marR="18288" marT="18288" marB="18288"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en-GB" sz="800" b="1" i="0" u="none" strike="noStrike" dirty="0">
                          <a:solidFill>
                            <a:schemeClr val="accent6"/>
                          </a:solidFill>
                          <a:latin typeface="+mn-lt"/>
                          <a:cs typeface="Arial" pitchFamily="34" charset="0"/>
                        </a:rPr>
                        <a:t>X</a:t>
                      </a:r>
                    </a:p>
                  </a:txBody>
                  <a:tcPr marL="18288" marR="18288" marT="18288" marB="18288"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rgbClr val="E0E1E2"/>
                    </a:solidFill>
                  </a:tcPr>
                </a:tc>
                <a:tc>
                  <a:txBody>
                    <a:bodyPr/>
                    <a:lstStyle/>
                    <a:p>
                      <a:pPr algn="ctr" fontAlgn="ctr"/>
                      <a:r>
                        <a:rPr lang="en-GB" sz="800" b="1" i="0" u="none" strike="noStrike" dirty="0">
                          <a:solidFill>
                            <a:schemeClr val="accent6"/>
                          </a:solidFill>
                          <a:latin typeface="+mn-lt"/>
                          <a:cs typeface="Arial" pitchFamily="34" charset="0"/>
                        </a:rPr>
                        <a:t>X</a:t>
                      </a:r>
                    </a:p>
                  </a:txBody>
                  <a:tcPr marL="18288" marR="18288" marT="18288" marB="18288"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rgbClr val="E0E1E2"/>
                    </a:solidFill>
                  </a:tcPr>
                </a:tc>
                <a:tc>
                  <a:txBody>
                    <a:bodyPr/>
                    <a:lstStyle/>
                    <a:p>
                      <a:pPr algn="ctr" fontAlgn="ctr"/>
                      <a:r>
                        <a:rPr lang="en-GB" sz="800" b="1" i="0" u="none" strike="noStrike" dirty="0">
                          <a:solidFill>
                            <a:schemeClr val="accent6"/>
                          </a:solidFill>
                          <a:latin typeface="+mn-lt"/>
                          <a:cs typeface="Arial" pitchFamily="34" charset="0"/>
                        </a:rPr>
                        <a:t> </a:t>
                      </a:r>
                    </a:p>
                  </a:txBody>
                  <a:tcPr marL="18288" marR="18288" marT="18288" marB="18288"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rgbClr val="E0E1E2"/>
                    </a:solidFill>
                  </a:tcPr>
                </a:tc>
                <a:tc>
                  <a:txBody>
                    <a:bodyPr/>
                    <a:lstStyle/>
                    <a:p>
                      <a:pPr algn="ctr" fontAlgn="ctr"/>
                      <a:r>
                        <a:rPr lang="en-GB" sz="800" b="1" i="0" u="none" strike="noStrike" dirty="0">
                          <a:solidFill>
                            <a:schemeClr val="accent6"/>
                          </a:solidFill>
                          <a:latin typeface="+mn-lt"/>
                          <a:cs typeface="Arial" pitchFamily="34" charset="0"/>
                        </a:rPr>
                        <a:t> </a:t>
                      </a:r>
                    </a:p>
                  </a:txBody>
                  <a:tcPr marL="18288" marR="18288" marT="18288" marB="18288"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rgbClr val="E0E1E2"/>
                    </a:solidFill>
                  </a:tcPr>
                </a:tc>
                <a:extLst>
                  <a:ext uri="{0D108BD9-81ED-4DB2-BD59-A6C34878D82A}">
                    <a16:rowId xmlns:a16="http://schemas.microsoft.com/office/drawing/2014/main" xmlns="" val="10008"/>
                  </a:ext>
                </a:extLst>
              </a:tr>
              <a:tr h="90021">
                <a:tc>
                  <a:txBody>
                    <a:bodyPr/>
                    <a:lstStyle/>
                    <a:p>
                      <a:pPr algn="l" fontAlgn="ctr"/>
                      <a:r>
                        <a:rPr lang="en-US" sz="900" b="0" i="0" u="none" strike="noStrike" dirty="0">
                          <a:solidFill>
                            <a:srgbClr val="404040"/>
                          </a:solidFill>
                          <a:latin typeface="+mn-lt"/>
                          <a:cs typeface="Arial" pitchFamily="34" charset="0"/>
                        </a:rPr>
                        <a:t>Free and well-developed foreign exchange market</a:t>
                      </a:r>
                    </a:p>
                  </a:txBody>
                  <a:tcPr marL="18288" marR="18288" marT="18288" marB="18288"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en-GB" sz="800" b="1" i="0" u="none" strike="noStrike" dirty="0">
                          <a:solidFill>
                            <a:schemeClr val="accent6"/>
                          </a:solidFill>
                          <a:latin typeface="+mn-lt"/>
                          <a:cs typeface="Arial" pitchFamily="34" charset="0"/>
                        </a:rPr>
                        <a:t>X</a:t>
                      </a:r>
                    </a:p>
                  </a:txBody>
                  <a:tcPr marL="18288" marR="18288" marT="18288" marB="18288"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rgbClr val="E0E1E2"/>
                    </a:solidFill>
                  </a:tcPr>
                </a:tc>
                <a:tc>
                  <a:txBody>
                    <a:bodyPr/>
                    <a:lstStyle/>
                    <a:p>
                      <a:pPr algn="ctr" fontAlgn="ctr"/>
                      <a:r>
                        <a:rPr lang="en-GB" sz="800" b="1" i="0" u="none" strike="noStrike" dirty="0">
                          <a:solidFill>
                            <a:schemeClr val="accent6"/>
                          </a:solidFill>
                          <a:latin typeface="+mn-lt"/>
                          <a:cs typeface="Arial" pitchFamily="34" charset="0"/>
                        </a:rPr>
                        <a:t>X</a:t>
                      </a:r>
                    </a:p>
                  </a:txBody>
                  <a:tcPr marL="18288" marR="18288" marT="18288" marB="18288"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rgbClr val="E0E1E2"/>
                    </a:solidFill>
                  </a:tcPr>
                </a:tc>
                <a:tc>
                  <a:txBody>
                    <a:bodyPr/>
                    <a:lstStyle/>
                    <a:p>
                      <a:pPr algn="ctr" fontAlgn="ctr"/>
                      <a:r>
                        <a:rPr lang="en-GB" sz="800" b="1" i="0" u="none" strike="noStrike" dirty="0">
                          <a:solidFill>
                            <a:schemeClr val="accent6"/>
                          </a:solidFill>
                          <a:latin typeface="+mn-lt"/>
                          <a:cs typeface="Arial" pitchFamily="34" charset="0"/>
                        </a:rPr>
                        <a:t> </a:t>
                      </a:r>
                    </a:p>
                  </a:txBody>
                  <a:tcPr marL="18288" marR="18288" marT="18288" marB="18288"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rgbClr val="E0E1E2"/>
                    </a:solidFill>
                  </a:tcPr>
                </a:tc>
                <a:tc>
                  <a:txBody>
                    <a:bodyPr/>
                    <a:lstStyle/>
                    <a:p>
                      <a:pPr algn="ctr" fontAlgn="ctr"/>
                      <a:r>
                        <a:rPr lang="en-GB" sz="800" b="1" i="0" u="none" strike="noStrike" dirty="0">
                          <a:solidFill>
                            <a:schemeClr val="accent6"/>
                          </a:solidFill>
                          <a:latin typeface="+mn-lt"/>
                          <a:cs typeface="Arial" pitchFamily="34" charset="0"/>
                        </a:rPr>
                        <a:t> </a:t>
                      </a:r>
                    </a:p>
                  </a:txBody>
                  <a:tcPr marL="18288" marR="18288" marT="18288" marB="18288"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rgbClr val="E0E1E2"/>
                    </a:solidFill>
                  </a:tcPr>
                </a:tc>
                <a:extLst>
                  <a:ext uri="{0D108BD9-81ED-4DB2-BD59-A6C34878D82A}">
                    <a16:rowId xmlns:a16="http://schemas.microsoft.com/office/drawing/2014/main" xmlns="" val="10009"/>
                  </a:ext>
                </a:extLst>
              </a:tr>
              <a:tr h="90021">
                <a:tc>
                  <a:txBody>
                    <a:bodyPr/>
                    <a:lstStyle/>
                    <a:p>
                      <a:pPr algn="l" fontAlgn="ctr"/>
                      <a:r>
                        <a:rPr lang="en-US" sz="900" b="0" i="0" u="none" strike="noStrike" dirty="0" smtClean="0">
                          <a:solidFill>
                            <a:srgbClr val="404040"/>
                          </a:solidFill>
                          <a:latin typeface="+mn-lt"/>
                          <a:cs typeface="Arial" pitchFamily="34" charset="0"/>
                        </a:rPr>
                        <a:t>No </a:t>
                      </a:r>
                      <a:r>
                        <a:rPr lang="en-US" sz="900" b="0" i="0" u="none" strike="noStrike" dirty="0">
                          <a:solidFill>
                            <a:srgbClr val="404040"/>
                          </a:solidFill>
                          <a:latin typeface="+mn-lt"/>
                          <a:cs typeface="Arial" pitchFamily="34" charset="0"/>
                        </a:rPr>
                        <a:t>or simple registration process for foreign investors</a:t>
                      </a:r>
                    </a:p>
                  </a:txBody>
                  <a:tcPr marL="18288" marR="18288" marT="18288" marB="18288"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en-GB" sz="800" b="1" i="0" u="none" strike="noStrike" dirty="0">
                          <a:solidFill>
                            <a:schemeClr val="accent6"/>
                          </a:solidFill>
                          <a:latin typeface="+mn-lt"/>
                          <a:cs typeface="Arial" pitchFamily="34" charset="0"/>
                        </a:rPr>
                        <a:t>X</a:t>
                      </a:r>
                    </a:p>
                  </a:txBody>
                  <a:tcPr marL="18288" marR="18288" marT="18288" marB="18288"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rgbClr val="E0E1E2"/>
                    </a:solidFill>
                  </a:tcPr>
                </a:tc>
                <a:tc>
                  <a:txBody>
                    <a:bodyPr/>
                    <a:lstStyle/>
                    <a:p>
                      <a:pPr algn="ctr" fontAlgn="ctr"/>
                      <a:r>
                        <a:rPr lang="en-GB" sz="800" b="1" i="0" u="none" strike="noStrike" dirty="0">
                          <a:solidFill>
                            <a:schemeClr val="accent6"/>
                          </a:solidFill>
                          <a:latin typeface="+mn-lt"/>
                          <a:cs typeface="Arial" pitchFamily="34" charset="0"/>
                        </a:rPr>
                        <a:t>X</a:t>
                      </a:r>
                    </a:p>
                  </a:txBody>
                  <a:tcPr marL="18288" marR="18288" marT="18288" marB="18288"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rgbClr val="E0E1E2"/>
                    </a:solidFill>
                  </a:tcPr>
                </a:tc>
                <a:tc>
                  <a:txBody>
                    <a:bodyPr/>
                    <a:lstStyle/>
                    <a:p>
                      <a:pPr algn="ctr" fontAlgn="ctr"/>
                      <a:r>
                        <a:rPr lang="en-GB" sz="800" b="1" i="0" u="none" strike="noStrike" dirty="0">
                          <a:solidFill>
                            <a:schemeClr val="accent6"/>
                          </a:solidFill>
                          <a:latin typeface="+mn-lt"/>
                          <a:cs typeface="Arial" pitchFamily="34" charset="0"/>
                        </a:rPr>
                        <a:t> </a:t>
                      </a:r>
                    </a:p>
                  </a:txBody>
                  <a:tcPr marL="18288" marR="18288" marT="18288" marB="18288"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rgbClr val="E0E1E2"/>
                    </a:solidFill>
                  </a:tcPr>
                </a:tc>
                <a:tc>
                  <a:txBody>
                    <a:bodyPr/>
                    <a:lstStyle/>
                    <a:p>
                      <a:pPr algn="ctr" fontAlgn="ctr"/>
                      <a:r>
                        <a:rPr lang="en-GB" sz="800" b="1" i="0" u="none" strike="noStrike" dirty="0">
                          <a:solidFill>
                            <a:schemeClr val="accent6"/>
                          </a:solidFill>
                          <a:latin typeface="+mn-lt"/>
                          <a:cs typeface="Arial" pitchFamily="34" charset="0"/>
                        </a:rPr>
                        <a:t> </a:t>
                      </a:r>
                    </a:p>
                  </a:txBody>
                  <a:tcPr marL="18288" marR="18288" marT="18288" marB="18288"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rgbClr val="E0E1E2"/>
                    </a:solidFill>
                  </a:tcPr>
                </a:tc>
                <a:extLst>
                  <a:ext uri="{0D108BD9-81ED-4DB2-BD59-A6C34878D82A}">
                    <a16:rowId xmlns:a16="http://schemas.microsoft.com/office/drawing/2014/main" xmlns="" val="10010"/>
                  </a:ext>
                </a:extLst>
              </a:tr>
              <a:tr h="90021">
                <a:tc>
                  <a:txBody>
                    <a:bodyPr/>
                    <a:lstStyle/>
                    <a:p>
                      <a:pPr algn="l" fontAlgn="ctr"/>
                      <a:r>
                        <a:rPr lang="en-GB" sz="900" b="1" i="0" u="none" strike="noStrike" dirty="0">
                          <a:solidFill>
                            <a:srgbClr val="404040"/>
                          </a:solidFill>
                          <a:latin typeface="+mn-lt"/>
                          <a:cs typeface="Arial" pitchFamily="34" charset="0"/>
                        </a:rPr>
                        <a:t>Custody and Settlement</a:t>
                      </a:r>
                    </a:p>
                  </a:txBody>
                  <a:tcPr marL="18288" marR="18288" marT="18288" marB="18288"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rgbClr val="E0E1E2"/>
                    </a:solidFill>
                  </a:tcPr>
                </a:tc>
                <a:tc>
                  <a:txBody>
                    <a:bodyPr/>
                    <a:lstStyle/>
                    <a:p>
                      <a:pPr algn="ctr" fontAlgn="ctr"/>
                      <a:r>
                        <a:rPr lang="en-GB" sz="800" b="1" i="0" u="none" strike="noStrike" dirty="0">
                          <a:solidFill>
                            <a:schemeClr val="accent6"/>
                          </a:solidFill>
                          <a:latin typeface="+mn-lt"/>
                          <a:cs typeface="Arial" pitchFamily="34" charset="0"/>
                        </a:rPr>
                        <a:t> </a:t>
                      </a:r>
                    </a:p>
                  </a:txBody>
                  <a:tcPr marL="18288" marR="18288" marT="18288" marB="18288"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rgbClr val="E0E1E2"/>
                    </a:solidFill>
                  </a:tcPr>
                </a:tc>
                <a:tc>
                  <a:txBody>
                    <a:bodyPr/>
                    <a:lstStyle/>
                    <a:p>
                      <a:pPr algn="ctr" fontAlgn="ctr"/>
                      <a:r>
                        <a:rPr lang="en-GB" sz="800" b="1" i="0" u="none" strike="noStrike" dirty="0">
                          <a:solidFill>
                            <a:schemeClr val="accent6"/>
                          </a:solidFill>
                          <a:latin typeface="+mn-lt"/>
                          <a:cs typeface="Arial" pitchFamily="34" charset="0"/>
                        </a:rPr>
                        <a:t> </a:t>
                      </a:r>
                    </a:p>
                  </a:txBody>
                  <a:tcPr marL="18288" marR="18288" marT="18288" marB="18288"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rgbClr val="E0E1E2"/>
                    </a:solidFill>
                  </a:tcPr>
                </a:tc>
                <a:tc>
                  <a:txBody>
                    <a:bodyPr/>
                    <a:lstStyle/>
                    <a:p>
                      <a:pPr algn="ctr" fontAlgn="ctr"/>
                      <a:r>
                        <a:rPr lang="en-GB" sz="800" b="1" i="0" u="none" strike="noStrike" dirty="0">
                          <a:solidFill>
                            <a:schemeClr val="accent6"/>
                          </a:solidFill>
                          <a:latin typeface="+mn-lt"/>
                          <a:cs typeface="Arial" pitchFamily="34" charset="0"/>
                        </a:rPr>
                        <a:t> </a:t>
                      </a:r>
                    </a:p>
                  </a:txBody>
                  <a:tcPr marL="18288" marR="18288" marT="18288" marB="18288"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rgbClr val="E0E1E2"/>
                    </a:solidFill>
                  </a:tcPr>
                </a:tc>
                <a:tc>
                  <a:txBody>
                    <a:bodyPr/>
                    <a:lstStyle/>
                    <a:p>
                      <a:pPr algn="ctr" fontAlgn="ctr"/>
                      <a:r>
                        <a:rPr lang="en-GB" sz="800" b="1" i="0" u="none" strike="noStrike" dirty="0">
                          <a:solidFill>
                            <a:schemeClr val="accent6"/>
                          </a:solidFill>
                          <a:latin typeface="+mn-lt"/>
                          <a:cs typeface="Arial" pitchFamily="34" charset="0"/>
                        </a:rPr>
                        <a:t> </a:t>
                      </a:r>
                    </a:p>
                  </a:txBody>
                  <a:tcPr marL="18288" marR="18288" marT="18288" marB="18288"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rgbClr val="E0E1E2"/>
                    </a:solidFill>
                  </a:tcPr>
                </a:tc>
                <a:extLst>
                  <a:ext uri="{0D108BD9-81ED-4DB2-BD59-A6C34878D82A}">
                    <a16:rowId xmlns:a16="http://schemas.microsoft.com/office/drawing/2014/main" xmlns="" val="10011"/>
                  </a:ext>
                </a:extLst>
              </a:tr>
              <a:tr h="90021">
                <a:tc>
                  <a:txBody>
                    <a:bodyPr/>
                    <a:lstStyle/>
                    <a:p>
                      <a:pPr algn="l" fontAlgn="ctr"/>
                      <a:r>
                        <a:rPr lang="en-US" sz="900" b="0" i="0" u="none" strike="noStrike" dirty="0">
                          <a:solidFill>
                            <a:srgbClr val="404040"/>
                          </a:solidFill>
                          <a:latin typeface="+mn-lt"/>
                          <a:cs typeface="Arial" pitchFamily="34" charset="0"/>
                        </a:rPr>
                        <a:t>Settlement - Rare incidence of failed trades</a:t>
                      </a:r>
                    </a:p>
                  </a:txBody>
                  <a:tcPr marL="18288" marR="18288" marT="18288" marB="18288"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en-GB" sz="800" b="1" i="0" u="none" strike="noStrike" dirty="0">
                          <a:solidFill>
                            <a:schemeClr val="accent6"/>
                          </a:solidFill>
                          <a:latin typeface="+mn-lt"/>
                          <a:cs typeface="Arial" pitchFamily="34" charset="0"/>
                        </a:rPr>
                        <a:t>X</a:t>
                      </a:r>
                    </a:p>
                  </a:txBody>
                  <a:tcPr marL="18288" marR="18288" marT="18288" marB="18288"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rgbClr val="E0E1E2"/>
                    </a:solidFill>
                  </a:tcPr>
                </a:tc>
                <a:tc>
                  <a:txBody>
                    <a:bodyPr/>
                    <a:lstStyle/>
                    <a:p>
                      <a:pPr algn="ctr" fontAlgn="ctr"/>
                      <a:r>
                        <a:rPr lang="en-GB" sz="800" b="1" i="0" u="none" strike="noStrike" dirty="0">
                          <a:solidFill>
                            <a:schemeClr val="accent6"/>
                          </a:solidFill>
                          <a:latin typeface="+mn-lt"/>
                          <a:cs typeface="Arial" pitchFamily="34" charset="0"/>
                        </a:rPr>
                        <a:t>X</a:t>
                      </a:r>
                    </a:p>
                  </a:txBody>
                  <a:tcPr marL="18288" marR="18288" marT="18288" marB="18288"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rgbClr val="E0E1E2"/>
                    </a:solidFill>
                  </a:tcPr>
                </a:tc>
                <a:tc>
                  <a:txBody>
                    <a:bodyPr/>
                    <a:lstStyle/>
                    <a:p>
                      <a:pPr algn="ctr" fontAlgn="ctr"/>
                      <a:r>
                        <a:rPr lang="en-GB" sz="800" b="1" i="0" u="none" strike="noStrike" dirty="0">
                          <a:solidFill>
                            <a:schemeClr val="accent6"/>
                          </a:solidFill>
                          <a:latin typeface="+mn-lt"/>
                          <a:cs typeface="Arial" pitchFamily="34" charset="0"/>
                        </a:rPr>
                        <a:t>X</a:t>
                      </a:r>
                    </a:p>
                  </a:txBody>
                  <a:tcPr marL="18288" marR="18288" marT="18288" marB="18288"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rgbClr val="E0E1E2"/>
                    </a:solidFill>
                  </a:tcPr>
                </a:tc>
                <a:tc>
                  <a:txBody>
                    <a:bodyPr/>
                    <a:lstStyle/>
                    <a:p>
                      <a:pPr algn="ctr" fontAlgn="ctr"/>
                      <a:r>
                        <a:rPr lang="en-GB" sz="800" b="1" i="0" u="none" strike="noStrike" dirty="0">
                          <a:solidFill>
                            <a:schemeClr val="accent6"/>
                          </a:solidFill>
                          <a:latin typeface="+mn-lt"/>
                          <a:cs typeface="Arial" pitchFamily="34" charset="0"/>
                        </a:rPr>
                        <a:t>X</a:t>
                      </a:r>
                    </a:p>
                  </a:txBody>
                  <a:tcPr marL="18288" marR="18288" marT="18288" marB="18288"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rgbClr val="E0E1E2"/>
                    </a:solidFill>
                  </a:tcPr>
                </a:tc>
                <a:extLst>
                  <a:ext uri="{0D108BD9-81ED-4DB2-BD59-A6C34878D82A}">
                    <a16:rowId xmlns:a16="http://schemas.microsoft.com/office/drawing/2014/main" xmlns="" val="10012"/>
                  </a:ext>
                </a:extLst>
              </a:tr>
              <a:tr h="90021">
                <a:tc>
                  <a:txBody>
                    <a:bodyPr/>
                    <a:lstStyle/>
                    <a:p>
                      <a:pPr algn="l" fontAlgn="ctr"/>
                      <a:r>
                        <a:rPr lang="en-US" sz="900" b="0" i="0" u="none" strike="noStrike" dirty="0">
                          <a:solidFill>
                            <a:srgbClr val="404040"/>
                          </a:solidFill>
                          <a:latin typeface="+mn-lt"/>
                          <a:cs typeface="Arial" pitchFamily="34" charset="0"/>
                        </a:rPr>
                        <a:t>Custody-Sufficient competition to ensure high quality custodian services</a:t>
                      </a:r>
                    </a:p>
                  </a:txBody>
                  <a:tcPr marL="18288" marR="18288" marT="18288" marB="18288"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en-GB" sz="800" b="1" i="0" u="none" strike="noStrike" dirty="0">
                          <a:solidFill>
                            <a:schemeClr val="accent6"/>
                          </a:solidFill>
                          <a:latin typeface="+mn-lt"/>
                          <a:cs typeface="Arial" pitchFamily="34" charset="0"/>
                        </a:rPr>
                        <a:t>X</a:t>
                      </a:r>
                    </a:p>
                  </a:txBody>
                  <a:tcPr marL="18288" marR="18288" marT="18288" marB="18288"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rgbClr val="E0E1E2"/>
                    </a:solidFill>
                  </a:tcPr>
                </a:tc>
                <a:tc>
                  <a:txBody>
                    <a:bodyPr/>
                    <a:lstStyle/>
                    <a:p>
                      <a:pPr algn="ctr" fontAlgn="ctr"/>
                      <a:r>
                        <a:rPr lang="en-GB" sz="800" b="1" i="0" u="none" strike="noStrike" dirty="0">
                          <a:solidFill>
                            <a:schemeClr val="accent6"/>
                          </a:solidFill>
                          <a:latin typeface="+mn-lt"/>
                          <a:cs typeface="Arial" pitchFamily="34" charset="0"/>
                        </a:rPr>
                        <a:t>X</a:t>
                      </a:r>
                    </a:p>
                  </a:txBody>
                  <a:tcPr marL="18288" marR="18288" marT="18288" marB="18288"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rgbClr val="E0E1E2"/>
                    </a:solidFill>
                  </a:tcPr>
                </a:tc>
                <a:tc>
                  <a:txBody>
                    <a:bodyPr/>
                    <a:lstStyle/>
                    <a:p>
                      <a:pPr algn="ctr" fontAlgn="ctr"/>
                      <a:r>
                        <a:rPr lang="en-GB" sz="800" b="1" i="0" u="none" strike="noStrike" dirty="0">
                          <a:solidFill>
                            <a:schemeClr val="accent6"/>
                          </a:solidFill>
                          <a:latin typeface="+mn-lt"/>
                          <a:cs typeface="Arial" pitchFamily="34" charset="0"/>
                        </a:rPr>
                        <a:t>X</a:t>
                      </a:r>
                    </a:p>
                  </a:txBody>
                  <a:tcPr marL="18288" marR="18288" marT="18288" marB="18288"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rgbClr val="E0E1E2"/>
                    </a:solidFill>
                  </a:tcPr>
                </a:tc>
                <a:tc>
                  <a:txBody>
                    <a:bodyPr/>
                    <a:lstStyle/>
                    <a:p>
                      <a:pPr algn="ctr" fontAlgn="ctr"/>
                      <a:r>
                        <a:rPr lang="en-GB" sz="800" b="1" i="0" u="none" strike="noStrike" dirty="0">
                          <a:solidFill>
                            <a:schemeClr val="accent6"/>
                          </a:solidFill>
                          <a:latin typeface="+mn-lt"/>
                          <a:cs typeface="Arial" pitchFamily="34" charset="0"/>
                        </a:rPr>
                        <a:t> </a:t>
                      </a:r>
                    </a:p>
                  </a:txBody>
                  <a:tcPr marL="18288" marR="18288" marT="18288" marB="18288"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rgbClr val="E0E1E2"/>
                    </a:solidFill>
                  </a:tcPr>
                </a:tc>
                <a:extLst>
                  <a:ext uri="{0D108BD9-81ED-4DB2-BD59-A6C34878D82A}">
                    <a16:rowId xmlns:a16="http://schemas.microsoft.com/office/drawing/2014/main" xmlns="" val="10013"/>
                  </a:ext>
                </a:extLst>
              </a:tr>
              <a:tr h="90021">
                <a:tc>
                  <a:txBody>
                    <a:bodyPr/>
                    <a:lstStyle/>
                    <a:p>
                      <a:pPr algn="l" fontAlgn="ctr"/>
                      <a:r>
                        <a:rPr lang="en-GB" sz="900" b="0" i="0" u="none" strike="noStrike" dirty="0">
                          <a:solidFill>
                            <a:srgbClr val="404040"/>
                          </a:solidFill>
                          <a:latin typeface="+mn-lt"/>
                          <a:cs typeface="Arial" pitchFamily="34" charset="0"/>
                        </a:rPr>
                        <a:t>Clearing &amp; settlement - T + </a:t>
                      </a:r>
                      <a:r>
                        <a:rPr lang="en-GB" sz="900" b="0" i="0" u="none" strike="noStrike" dirty="0" smtClean="0">
                          <a:solidFill>
                            <a:srgbClr val="404040"/>
                          </a:solidFill>
                          <a:latin typeface="+mn-lt"/>
                          <a:cs typeface="Arial" pitchFamily="34" charset="0"/>
                        </a:rPr>
                        <a:t>2</a:t>
                      </a:r>
                      <a:r>
                        <a:rPr lang="en-GB" sz="900" b="0" i="0" u="none" strike="noStrike" baseline="0" dirty="0" smtClean="0">
                          <a:solidFill>
                            <a:srgbClr val="404040"/>
                          </a:solidFill>
                          <a:latin typeface="+mn-lt"/>
                          <a:cs typeface="Arial" pitchFamily="34" charset="0"/>
                        </a:rPr>
                        <a:t> / T+3</a:t>
                      </a:r>
                      <a:endParaRPr lang="en-GB" sz="900" b="0" i="0" u="none" strike="noStrike" dirty="0">
                        <a:solidFill>
                          <a:srgbClr val="404040"/>
                        </a:solidFill>
                        <a:latin typeface="+mn-lt"/>
                        <a:cs typeface="Arial" pitchFamily="34" charset="0"/>
                      </a:endParaRPr>
                    </a:p>
                  </a:txBody>
                  <a:tcPr marL="18288" marR="18288" marT="18288" marB="18288"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en-GB" sz="800" b="1" i="0" u="none" strike="noStrike" dirty="0">
                          <a:solidFill>
                            <a:schemeClr val="accent6"/>
                          </a:solidFill>
                          <a:latin typeface="+mn-lt"/>
                          <a:cs typeface="Arial" pitchFamily="34" charset="0"/>
                        </a:rPr>
                        <a:t>X</a:t>
                      </a:r>
                    </a:p>
                  </a:txBody>
                  <a:tcPr marL="18288" marR="18288" marT="18288" marB="18288"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rgbClr val="E0E1E2"/>
                    </a:solidFill>
                  </a:tcPr>
                </a:tc>
                <a:tc>
                  <a:txBody>
                    <a:bodyPr/>
                    <a:lstStyle/>
                    <a:p>
                      <a:pPr algn="ctr" fontAlgn="ctr"/>
                      <a:r>
                        <a:rPr lang="en-GB" sz="800" b="1" i="0" u="none" strike="noStrike" dirty="0">
                          <a:solidFill>
                            <a:schemeClr val="accent6"/>
                          </a:solidFill>
                          <a:latin typeface="+mn-lt"/>
                          <a:cs typeface="Arial" pitchFamily="34" charset="0"/>
                        </a:rPr>
                        <a:t>X</a:t>
                      </a:r>
                    </a:p>
                  </a:txBody>
                  <a:tcPr marL="18288" marR="18288" marT="18288" marB="18288"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rgbClr val="E0E1E2"/>
                    </a:solidFill>
                  </a:tcPr>
                </a:tc>
                <a:tc>
                  <a:txBody>
                    <a:bodyPr/>
                    <a:lstStyle/>
                    <a:p>
                      <a:pPr algn="ctr" fontAlgn="ctr"/>
                      <a:r>
                        <a:rPr lang="en-GB" sz="800" b="1" i="0" u="none" strike="noStrike" dirty="0">
                          <a:solidFill>
                            <a:schemeClr val="accent6"/>
                          </a:solidFill>
                          <a:latin typeface="+mn-lt"/>
                          <a:cs typeface="Arial" pitchFamily="34" charset="0"/>
                        </a:rPr>
                        <a:t>X</a:t>
                      </a:r>
                    </a:p>
                  </a:txBody>
                  <a:tcPr marL="18288" marR="18288" marT="18288" marB="18288"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rgbClr val="E0E1E2"/>
                    </a:solidFill>
                  </a:tcPr>
                </a:tc>
                <a:tc>
                  <a:txBody>
                    <a:bodyPr/>
                    <a:lstStyle/>
                    <a:p>
                      <a:pPr algn="ctr" fontAlgn="ctr"/>
                      <a:r>
                        <a:rPr lang="en-GB" sz="800" b="1" i="0" u="none" strike="noStrike" dirty="0">
                          <a:solidFill>
                            <a:schemeClr val="accent6"/>
                          </a:solidFill>
                          <a:latin typeface="+mn-lt"/>
                          <a:cs typeface="Arial" pitchFamily="34" charset="0"/>
                        </a:rPr>
                        <a:t>X</a:t>
                      </a:r>
                    </a:p>
                  </a:txBody>
                  <a:tcPr marL="18288" marR="18288" marT="18288" marB="18288"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rgbClr val="E0E1E2"/>
                    </a:solidFill>
                  </a:tcPr>
                </a:tc>
                <a:extLst>
                  <a:ext uri="{0D108BD9-81ED-4DB2-BD59-A6C34878D82A}">
                    <a16:rowId xmlns:a16="http://schemas.microsoft.com/office/drawing/2014/main" xmlns="" val="10014"/>
                  </a:ext>
                </a:extLst>
              </a:tr>
              <a:tr h="90021">
                <a:tc>
                  <a:txBody>
                    <a:bodyPr/>
                    <a:lstStyle/>
                    <a:p>
                      <a:pPr algn="l" fontAlgn="ctr"/>
                      <a:r>
                        <a:rPr lang="en-GB" sz="900" b="0" i="0" u="none" strike="noStrike" dirty="0">
                          <a:solidFill>
                            <a:srgbClr val="404040"/>
                          </a:solidFill>
                          <a:latin typeface="+mn-lt"/>
                          <a:cs typeface="Arial" pitchFamily="34" charset="0"/>
                        </a:rPr>
                        <a:t>Settlement - Free delivery available</a:t>
                      </a:r>
                    </a:p>
                  </a:txBody>
                  <a:tcPr marL="18288" marR="18288" marT="18288" marB="18288"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en-GB" sz="800" b="1" i="0" u="none" strike="noStrike" dirty="0">
                          <a:solidFill>
                            <a:schemeClr val="accent6"/>
                          </a:solidFill>
                          <a:latin typeface="+mn-lt"/>
                          <a:cs typeface="Arial" pitchFamily="34" charset="0"/>
                        </a:rPr>
                        <a:t>X</a:t>
                      </a:r>
                    </a:p>
                  </a:txBody>
                  <a:tcPr marL="18288" marR="18288" marT="18288" marB="18288"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rgbClr val="E0E1E2"/>
                    </a:solidFill>
                  </a:tcPr>
                </a:tc>
                <a:tc>
                  <a:txBody>
                    <a:bodyPr/>
                    <a:lstStyle/>
                    <a:p>
                      <a:pPr algn="ctr" fontAlgn="ctr"/>
                      <a:r>
                        <a:rPr lang="en-GB" sz="800" b="1" i="0" u="none" strike="noStrike" dirty="0">
                          <a:solidFill>
                            <a:schemeClr val="accent6"/>
                          </a:solidFill>
                          <a:latin typeface="+mn-lt"/>
                          <a:cs typeface="Arial" pitchFamily="34" charset="0"/>
                        </a:rPr>
                        <a:t> </a:t>
                      </a:r>
                    </a:p>
                  </a:txBody>
                  <a:tcPr marL="18288" marR="18288" marT="18288" marB="18288"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rgbClr val="E0E1E2"/>
                    </a:solidFill>
                  </a:tcPr>
                </a:tc>
                <a:tc>
                  <a:txBody>
                    <a:bodyPr/>
                    <a:lstStyle/>
                    <a:p>
                      <a:pPr algn="ctr" fontAlgn="ctr"/>
                      <a:r>
                        <a:rPr lang="en-GB" sz="800" b="1" i="0" u="none" strike="noStrike" dirty="0">
                          <a:solidFill>
                            <a:schemeClr val="accent6"/>
                          </a:solidFill>
                          <a:latin typeface="+mn-lt"/>
                          <a:cs typeface="Arial" pitchFamily="34" charset="0"/>
                        </a:rPr>
                        <a:t> </a:t>
                      </a:r>
                    </a:p>
                  </a:txBody>
                  <a:tcPr marL="18288" marR="18288" marT="18288" marB="18288"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rgbClr val="E0E1E2"/>
                    </a:solidFill>
                  </a:tcPr>
                </a:tc>
                <a:tc>
                  <a:txBody>
                    <a:bodyPr/>
                    <a:lstStyle/>
                    <a:p>
                      <a:pPr algn="ctr" fontAlgn="ctr"/>
                      <a:r>
                        <a:rPr lang="en-GB" sz="800" b="1" i="0" u="none" strike="noStrike" dirty="0">
                          <a:solidFill>
                            <a:schemeClr val="accent6"/>
                          </a:solidFill>
                          <a:latin typeface="+mn-lt"/>
                          <a:cs typeface="Arial" pitchFamily="34" charset="0"/>
                        </a:rPr>
                        <a:t> </a:t>
                      </a:r>
                    </a:p>
                  </a:txBody>
                  <a:tcPr marL="18288" marR="18288" marT="18288" marB="18288"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rgbClr val="E0E1E2"/>
                    </a:solidFill>
                  </a:tcPr>
                </a:tc>
                <a:extLst>
                  <a:ext uri="{0D108BD9-81ED-4DB2-BD59-A6C34878D82A}">
                    <a16:rowId xmlns:a16="http://schemas.microsoft.com/office/drawing/2014/main" xmlns="" val="10015"/>
                  </a:ext>
                </a:extLst>
              </a:tr>
              <a:tr h="90021">
                <a:tc>
                  <a:txBody>
                    <a:bodyPr/>
                    <a:lstStyle/>
                    <a:p>
                      <a:pPr algn="l" fontAlgn="ctr"/>
                      <a:r>
                        <a:rPr lang="en-US" sz="900" b="0" i="0" u="none" strike="noStrike" dirty="0">
                          <a:solidFill>
                            <a:srgbClr val="404040"/>
                          </a:solidFill>
                          <a:latin typeface="+mn-lt"/>
                          <a:cs typeface="Arial" pitchFamily="34" charset="0"/>
                        </a:rPr>
                        <a:t>Custody - Omnibus account facilities available to international investors</a:t>
                      </a:r>
                    </a:p>
                  </a:txBody>
                  <a:tcPr marL="18288" marR="18288" marT="18288" marB="18288"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en-GB" sz="800" b="1" i="0" u="none" strike="noStrike" dirty="0">
                          <a:solidFill>
                            <a:schemeClr val="accent6"/>
                          </a:solidFill>
                          <a:latin typeface="+mn-lt"/>
                          <a:cs typeface="Arial" pitchFamily="34" charset="0"/>
                        </a:rPr>
                        <a:t>X</a:t>
                      </a:r>
                    </a:p>
                  </a:txBody>
                  <a:tcPr marL="18288" marR="18288" marT="18288" marB="18288"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rgbClr val="E0E1E2"/>
                    </a:solidFill>
                  </a:tcPr>
                </a:tc>
                <a:tc>
                  <a:txBody>
                    <a:bodyPr/>
                    <a:lstStyle/>
                    <a:p>
                      <a:pPr algn="ctr" fontAlgn="ctr"/>
                      <a:r>
                        <a:rPr lang="en-GB" sz="800" b="1" i="0" u="none" strike="noStrike" dirty="0">
                          <a:solidFill>
                            <a:schemeClr val="accent6"/>
                          </a:solidFill>
                          <a:latin typeface="+mn-lt"/>
                          <a:cs typeface="Arial" pitchFamily="34" charset="0"/>
                        </a:rPr>
                        <a:t>X</a:t>
                      </a:r>
                    </a:p>
                  </a:txBody>
                  <a:tcPr marL="18288" marR="18288" marT="18288" marB="18288"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rgbClr val="E0E1E2"/>
                    </a:solidFill>
                  </a:tcPr>
                </a:tc>
                <a:tc>
                  <a:txBody>
                    <a:bodyPr/>
                    <a:lstStyle/>
                    <a:p>
                      <a:pPr algn="ctr" fontAlgn="ctr"/>
                      <a:r>
                        <a:rPr lang="en-GB" sz="800" b="1" i="0" u="none" strike="noStrike" dirty="0">
                          <a:solidFill>
                            <a:schemeClr val="accent6"/>
                          </a:solidFill>
                          <a:latin typeface="+mn-lt"/>
                          <a:cs typeface="Arial" pitchFamily="34" charset="0"/>
                        </a:rPr>
                        <a:t> </a:t>
                      </a:r>
                    </a:p>
                  </a:txBody>
                  <a:tcPr marL="18288" marR="18288" marT="18288" marB="18288"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rgbClr val="E0E1E2"/>
                    </a:solidFill>
                  </a:tcPr>
                </a:tc>
                <a:tc>
                  <a:txBody>
                    <a:bodyPr/>
                    <a:lstStyle/>
                    <a:p>
                      <a:pPr algn="ctr" fontAlgn="ctr"/>
                      <a:r>
                        <a:rPr lang="en-GB" sz="800" b="1" i="0" u="none" strike="noStrike" dirty="0">
                          <a:solidFill>
                            <a:schemeClr val="accent6"/>
                          </a:solidFill>
                          <a:latin typeface="+mn-lt"/>
                          <a:cs typeface="Arial" pitchFamily="34" charset="0"/>
                        </a:rPr>
                        <a:t> </a:t>
                      </a:r>
                    </a:p>
                  </a:txBody>
                  <a:tcPr marL="18288" marR="18288" marT="18288" marB="18288"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rgbClr val="E0E1E2"/>
                    </a:solidFill>
                  </a:tcPr>
                </a:tc>
                <a:extLst>
                  <a:ext uri="{0D108BD9-81ED-4DB2-BD59-A6C34878D82A}">
                    <a16:rowId xmlns:a16="http://schemas.microsoft.com/office/drawing/2014/main" xmlns="" val="10016"/>
                  </a:ext>
                </a:extLst>
              </a:tr>
              <a:tr h="90021">
                <a:tc>
                  <a:txBody>
                    <a:bodyPr/>
                    <a:lstStyle/>
                    <a:p>
                      <a:pPr algn="l" fontAlgn="ctr"/>
                      <a:r>
                        <a:rPr lang="en-GB" sz="900" b="1" i="0" u="none" strike="noStrike" dirty="0">
                          <a:solidFill>
                            <a:srgbClr val="404040"/>
                          </a:solidFill>
                          <a:latin typeface="+mn-lt"/>
                          <a:cs typeface="Arial" pitchFamily="34" charset="0"/>
                        </a:rPr>
                        <a:t>Dealing Landscape</a:t>
                      </a:r>
                    </a:p>
                  </a:txBody>
                  <a:tcPr marL="18288" marR="18288" marT="18288" marB="18288"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rgbClr val="E0E1E2"/>
                    </a:solidFill>
                  </a:tcPr>
                </a:tc>
                <a:tc>
                  <a:txBody>
                    <a:bodyPr/>
                    <a:lstStyle/>
                    <a:p>
                      <a:pPr algn="ctr" fontAlgn="ctr"/>
                      <a:r>
                        <a:rPr lang="en-GB" sz="800" b="1" i="0" u="none" strike="noStrike" dirty="0">
                          <a:solidFill>
                            <a:schemeClr val="accent6"/>
                          </a:solidFill>
                          <a:latin typeface="+mn-lt"/>
                          <a:cs typeface="Arial" pitchFamily="34" charset="0"/>
                        </a:rPr>
                        <a:t> </a:t>
                      </a:r>
                    </a:p>
                  </a:txBody>
                  <a:tcPr marL="18288" marR="18288" marT="18288" marB="18288"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rgbClr val="E0E1E2"/>
                    </a:solidFill>
                  </a:tcPr>
                </a:tc>
                <a:tc>
                  <a:txBody>
                    <a:bodyPr/>
                    <a:lstStyle/>
                    <a:p>
                      <a:pPr algn="ctr" fontAlgn="ctr"/>
                      <a:r>
                        <a:rPr lang="en-GB" sz="800" b="1" i="0" u="none" strike="noStrike" dirty="0">
                          <a:solidFill>
                            <a:schemeClr val="accent6"/>
                          </a:solidFill>
                          <a:latin typeface="+mn-lt"/>
                          <a:cs typeface="Arial" pitchFamily="34" charset="0"/>
                        </a:rPr>
                        <a:t> </a:t>
                      </a:r>
                    </a:p>
                  </a:txBody>
                  <a:tcPr marL="18288" marR="18288" marT="18288" marB="18288"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rgbClr val="E0E1E2"/>
                    </a:solidFill>
                  </a:tcPr>
                </a:tc>
                <a:tc>
                  <a:txBody>
                    <a:bodyPr/>
                    <a:lstStyle/>
                    <a:p>
                      <a:pPr algn="ctr" fontAlgn="ctr"/>
                      <a:r>
                        <a:rPr lang="en-GB" sz="800" b="1" i="0" u="none" strike="noStrike" dirty="0">
                          <a:solidFill>
                            <a:schemeClr val="accent6"/>
                          </a:solidFill>
                          <a:latin typeface="+mn-lt"/>
                          <a:cs typeface="Arial" pitchFamily="34" charset="0"/>
                        </a:rPr>
                        <a:t> </a:t>
                      </a:r>
                    </a:p>
                  </a:txBody>
                  <a:tcPr marL="18288" marR="18288" marT="18288" marB="18288"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rgbClr val="E0E1E2"/>
                    </a:solidFill>
                  </a:tcPr>
                </a:tc>
                <a:tc>
                  <a:txBody>
                    <a:bodyPr/>
                    <a:lstStyle/>
                    <a:p>
                      <a:pPr algn="ctr" fontAlgn="ctr"/>
                      <a:r>
                        <a:rPr lang="en-GB" sz="800" b="1" i="0" u="none" strike="noStrike" dirty="0">
                          <a:solidFill>
                            <a:schemeClr val="accent6"/>
                          </a:solidFill>
                          <a:latin typeface="+mn-lt"/>
                          <a:cs typeface="Arial" pitchFamily="34" charset="0"/>
                        </a:rPr>
                        <a:t> </a:t>
                      </a:r>
                    </a:p>
                  </a:txBody>
                  <a:tcPr marL="18288" marR="18288" marT="18288" marB="18288"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rgbClr val="E0E1E2"/>
                    </a:solidFill>
                  </a:tcPr>
                </a:tc>
                <a:extLst>
                  <a:ext uri="{0D108BD9-81ED-4DB2-BD59-A6C34878D82A}">
                    <a16:rowId xmlns:a16="http://schemas.microsoft.com/office/drawing/2014/main" xmlns="" val="10017"/>
                  </a:ext>
                </a:extLst>
              </a:tr>
              <a:tr h="90021">
                <a:tc>
                  <a:txBody>
                    <a:bodyPr/>
                    <a:lstStyle/>
                    <a:p>
                      <a:pPr algn="l" fontAlgn="ctr"/>
                      <a:r>
                        <a:rPr lang="en-US" sz="900" b="0" i="0" u="none" strike="noStrike" dirty="0">
                          <a:solidFill>
                            <a:srgbClr val="404040"/>
                          </a:solidFill>
                          <a:latin typeface="+mn-lt"/>
                          <a:cs typeface="Arial" pitchFamily="34" charset="0"/>
                        </a:rPr>
                        <a:t>Brokerage - Sufficient competition to ensure high quality broker services</a:t>
                      </a:r>
                    </a:p>
                  </a:txBody>
                  <a:tcPr marL="18288" marR="18288" marT="18288" marB="18288"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en-GB" sz="800" b="1" i="0" u="none" strike="noStrike" dirty="0">
                          <a:solidFill>
                            <a:schemeClr val="accent6"/>
                          </a:solidFill>
                          <a:latin typeface="+mn-lt"/>
                          <a:cs typeface="Arial" pitchFamily="34" charset="0"/>
                        </a:rPr>
                        <a:t>X</a:t>
                      </a:r>
                    </a:p>
                  </a:txBody>
                  <a:tcPr marL="18288" marR="18288" marT="18288" marB="18288"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rgbClr val="E0E1E2"/>
                    </a:solidFill>
                  </a:tcPr>
                </a:tc>
                <a:tc>
                  <a:txBody>
                    <a:bodyPr/>
                    <a:lstStyle/>
                    <a:p>
                      <a:pPr algn="ctr" fontAlgn="ctr"/>
                      <a:r>
                        <a:rPr lang="en-GB" sz="800" b="1" i="0" u="none" strike="noStrike" dirty="0">
                          <a:solidFill>
                            <a:schemeClr val="accent6"/>
                          </a:solidFill>
                          <a:latin typeface="+mn-lt"/>
                          <a:cs typeface="Arial" pitchFamily="34" charset="0"/>
                        </a:rPr>
                        <a:t>X</a:t>
                      </a:r>
                    </a:p>
                  </a:txBody>
                  <a:tcPr marL="18288" marR="18288" marT="18288" marB="18288"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rgbClr val="E0E1E2"/>
                    </a:solidFill>
                  </a:tcPr>
                </a:tc>
                <a:tc>
                  <a:txBody>
                    <a:bodyPr/>
                    <a:lstStyle/>
                    <a:p>
                      <a:pPr algn="ctr" fontAlgn="ctr"/>
                      <a:r>
                        <a:rPr lang="en-GB" sz="800" b="1" i="0" u="none" strike="noStrike" dirty="0">
                          <a:solidFill>
                            <a:schemeClr val="accent6"/>
                          </a:solidFill>
                          <a:latin typeface="+mn-lt"/>
                          <a:cs typeface="Arial" pitchFamily="34" charset="0"/>
                        </a:rPr>
                        <a:t>X</a:t>
                      </a:r>
                    </a:p>
                  </a:txBody>
                  <a:tcPr marL="18288" marR="18288" marT="18288" marB="18288"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rgbClr val="E0E1E2"/>
                    </a:solidFill>
                  </a:tcPr>
                </a:tc>
                <a:tc>
                  <a:txBody>
                    <a:bodyPr/>
                    <a:lstStyle/>
                    <a:p>
                      <a:pPr algn="ctr" fontAlgn="ctr"/>
                      <a:r>
                        <a:rPr lang="en-GB" sz="800" b="1" i="0" u="none" strike="noStrike" dirty="0">
                          <a:solidFill>
                            <a:schemeClr val="accent6"/>
                          </a:solidFill>
                          <a:latin typeface="+mn-lt"/>
                          <a:cs typeface="Arial" pitchFamily="34" charset="0"/>
                        </a:rPr>
                        <a:t> </a:t>
                      </a:r>
                    </a:p>
                  </a:txBody>
                  <a:tcPr marL="18288" marR="18288" marT="18288" marB="18288"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rgbClr val="E0E1E2"/>
                    </a:solidFill>
                  </a:tcPr>
                </a:tc>
                <a:extLst>
                  <a:ext uri="{0D108BD9-81ED-4DB2-BD59-A6C34878D82A}">
                    <a16:rowId xmlns:a16="http://schemas.microsoft.com/office/drawing/2014/main" xmlns="" val="10018"/>
                  </a:ext>
                </a:extLst>
              </a:tr>
              <a:tr h="90021">
                <a:tc>
                  <a:txBody>
                    <a:bodyPr/>
                    <a:lstStyle/>
                    <a:p>
                      <a:pPr algn="l" fontAlgn="ctr"/>
                      <a:r>
                        <a:rPr lang="en-US" sz="900" b="0" i="0" u="none" strike="noStrike" dirty="0">
                          <a:solidFill>
                            <a:srgbClr val="404040"/>
                          </a:solidFill>
                          <a:latin typeface="+mn-lt"/>
                          <a:cs typeface="Arial" pitchFamily="34" charset="0"/>
                        </a:rPr>
                        <a:t>Liquidity - Sufficient broad market liquidity to support sizeable global investment</a:t>
                      </a:r>
                    </a:p>
                  </a:txBody>
                  <a:tcPr marL="18288" marR="18288" marT="18288" marB="18288"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en-GB" sz="800" b="1" i="0" u="none" strike="noStrike" dirty="0">
                          <a:solidFill>
                            <a:schemeClr val="accent6"/>
                          </a:solidFill>
                          <a:latin typeface="+mn-lt"/>
                          <a:cs typeface="Arial" pitchFamily="34" charset="0"/>
                        </a:rPr>
                        <a:t>X</a:t>
                      </a:r>
                    </a:p>
                  </a:txBody>
                  <a:tcPr marL="18288" marR="18288" marT="18288" marB="18288"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rgbClr val="E0E1E2"/>
                    </a:solidFill>
                  </a:tcPr>
                </a:tc>
                <a:tc>
                  <a:txBody>
                    <a:bodyPr/>
                    <a:lstStyle/>
                    <a:p>
                      <a:pPr algn="ctr" fontAlgn="ctr"/>
                      <a:r>
                        <a:rPr lang="en-GB" sz="800" b="1" i="0" u="none" strike="noStrike" dirty="0">
                          <a:solidFill>
                            <a:schemeClr val="accent6"/>
                          </a:solidFill>
                          <a:latin typeface="+mn-lt"/>
                          <a:cs typeface="Arial" pitchFamily="34" charset="0"/>
                        </a:rPr>
                        <a:t>X</a:t>
                      </a:r>
                    </a:p>
                  </a:txBody>
                  <a:tcPr marL="18288" marR="18288" marT="18288" marB="18288"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rgbClr val="E0E1E2"/>
                    </a:solidFill>
                  </a:tcPr>
                </a:tc>
                <a:tc>
                  <a:txBody>
                    <a:bodyPr/>
                    <a:lstStyle/>
                    <a:p>
                      <a:pPr algn="ctr" fontAlgn="ctr"/>
                      <a:r>
                        <a:rPr lang="en-GB" sz="800" b="1" i="0" u="none" strike="noStrike" dirty="0">
                          <a:solidFill>
                            <a:schemeClr val="accent6"/>
                          </a:solidFill>
                          <a:latin typeface="+mn-lt"/>
                          <a:cs typeface="Arial" pitchFamily="34" charset="0"/>
                        </a:rPr>
                        <a:t>X</a:t>
                      </a:r>
                    </a:p>
                  </a:txBody>
                  <a:tcPr marL="18288" marR="18288" marT="18288" marB="18288"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rgbClr val="E0E1E2"/>
                    </a:solidFill>
                  </a:tcPr>
                </a:tc>
                <a:tc>
                  <a:txBody>
                    <a:bodyPr/>
                    <a:lstStyle/>
                    <a:p>
                      <a:pPr algn="ctr" fontAlgn="ctr"/>
                      <a:r>
                        <a:rPr lang="en-GB" sz="800" b="1" i="0" u="none" strike="noStrike" dirty="0">
                          <a:solidFill>
                            <a:schemeClr val="accent6"/>
                          </a:solidFill>
                          <a:latin typeface="+mn-lt"/>
                          <a:cs typeface="Arial" pitchFamily="34" charset="0"/>
                        </a:rPr>
                        <a:t> </a:t>
                      </a:r>
                    </a:p>
                  </a:txBody>
                  <a:tcPr marL="18288" marR="18288" marT="18288" marB="18288"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rgbClr val="E0E1E2"/>
                    </a:solidFill>
                  </a:tcPr>
                </a:tc>
                <a:extLst>
                  <a:ext uri="{0D108BD9-81ED-4DB2-BD59-A6C34878D82A}">
                    <a16:rowId xmlns:a16="http://schemas.microsoft.com/office/drawing/2014/main" xmlns="" val="10019"/>
                  </a:ext>
                </a:extLst>
              </a:tr>
              <a:tr h="90021">
                <a:tc>
                  <a:txBody>
                    <a:bodyPr/>
                    <a:lstStyle/>
                    <a:p>
                      <a:pPr algn="l" fontAlgn="ctr"/>
                      <a:r>
                        <a:rPr lang="en-US" sz="900" b="0" i="0" u="none" strike="noStrike" dirty="0">
                          <a:solidFill>
                            <a:srgbClr val="404040"/>
                          </a:solidFill>
                          <a:latin typeface="+mn-lt"/>
                          <a:cs typeface="Arial" pitchFamily="34" charset="0"/>
                        </a:rPr>
                        <a:t>Transaction costs - implicit and explicit costs to be reasonable and competitive</a:t>
                      </a:r>
                    </a:p>
                  </a:txBody>
                  <a:tcPr marL="18288" marR="18288" marT="18288" marB="18288"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en-GB" sz="800" b="1" i="0" u="none" strike="noStrike" dirty="0">
                          <a:solidFill>
                            <a:schemeClr val="accent6"/>
                          </a:solidFill>
                          <a:latin typeface="+mn-lt"/>
                          <a:cs typeface="Arial" pitchFamily="34" charset="0"/>
                        </a:rPr>
                        <a:t>X</a:t>
                      </a:r>
                    </a:p>
                  </a:txBody>
                  <a:tcPr marL="18288" marR="18288" marT="18288" marB="18288"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rgbClr val="E0E1E2"/>
                    </a:solidFill>
                  </a:tcPr>
                </a:tc>
                <a:tc>
                  <a:txBody>
                    <a:bodyPr/>
                    <a:lstStyle/>
                    <a:p>
                      <a:pPr algn="ctr" fontAlgn="ctr"/>
                      <a:r>
                        <a:rPr lang="en-GB" sz="800" b="1" i="0" u="none" strike="noStrike" dirty="0">
                          <a:solidFill>
                            <a:schemeClr val="accent6"/>
                          </a:solidFill>
                          <a:latin typeface="+mn-lt"/>
                          <a:cs typeface="Arial" pitchFamily="34" charset="0"/>
                        </a:rPr>
                        <a:t>X</a:t>
                      </a:r>
                    </a:p>
                  </a:txBody>
                  <a:tcPr marL="18288" marR="18288" marT="18288" marB="18288"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rgbClr val="E0E1E2"/>
                    </a:solidFill>
                  </a:tcPr>
                </a:tc>
                <a:tc>
                  <a:txBody>
                    <a:bodyPr/>
                    <a:lstStyle/>
                    <a:p>
                      <a:pPr algn="ctr" fontAlgn="ctr"/>
                      <a:r>
                        <a:rPr lang="en-GB" sz="800" b="1" i="0" u="none" strike="noStrike" dirty="0">
                          <a:solidFill>
                            <a:schemeClr val="accent6"/>
                          </a:solidFill>
                          <a:latin typeface="+mn-lt"/>
                          <a:cs typeface="Arial" pitchFamily="34" charset="0"/>
                        </a:rPr>
                        <a:t>X</a:t>
                      </a:r>
                    </a:p>
                  </a:txBody>
                  <a:tcPr marL="18288" marR="18288" marT="18288" marB="18288"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rgbClr val="E0E1E2"/>
                    </a:solidFill>
                  </a:tcPr>
                </a:tc>
                <a:tc>
                  <a:txBody>
                    <a:bodyPr/>
                    <a:lstStyle/>
                    <a:p>
                      <a:pPr algn="ctr" fontAlgn="ctr"/>
                      <a:r>
                        <a:rPr lang="en-GB" sz="800" b="1" i="0" u="none" strike="noStrike" dirty="0">
                          <a:solidFill>
                            <a:schemeClr val="accent6"/>
                          </a:solidFill>
                          <a:latin typeface="+mn-lt"/>
                          <a:cs typeface="Arial" pitchFamily="34" charset="0"/>
                        </a:rPr>
                        <a:t> </a:t>
                      </a:r>
                    </a:p>
                  </a:txBody>
                  <a:tcPr marL="18288" marR="18288" marT="18288" marB="18288"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rgbClr val="E0E1E2"/>
                    </a:solidFill>
                  </a:tcPr>
                </a:tc>
                <a:extLst>
                  <a:ext uri="{0D108BD9-81ED-4DB2-BD59-A6C34878D82A}">
                    <a16:rowId xmlns:a16="http://schemas.microsoft.com/office/drawing/2014/main" xmlns="" val="10020"/>
                  </a:ext>
                </a:extLst>
              </a:tr>
              <a:tr h="90021">
                <a:tc>
                  <a:txBody>
                    <a:bodyPr/>
                    <a:lstStyle/>
                    <a:p>
                      <a:pPr algn="l" fontAlgn="ctr"/>
                      <a:r>
                        <a:rPr lang="en-GB" sz="900" b="0" i="0" u="none" strike="noStrike" dirty="0" smtClean="0">
                          <a:solidFill>
                            <a:srgbClr val="404040"/>
                          </a:solidFill>
                          <a:latin typeface="+mn-lt"/>
                          <a:cs typeface="Arial" pitchFamily="34" charset="0"/>
                        </a:rPr>
                        <a:t>Stock Lending is permitted</a:t>
                      </a:r>
                      <a:endParaRPr lang="en-GB" sz="900" b="0" i="0" u="none" strike="noStrike" dirty="0">
                        <a:solidFill>
                          <a:srgbClr val="404040"/>
                        </a:solidFill>
                        <a:latin typeface="+mn-lt"/>
                        <a:cs typeface="Arial" pitchFamily="34" charset="0"/>
                      </a:endParaRPr>
                    </a:p>
                  </a:txBody>
                  <a:tcPr marL="18288" marR="18288" marT="18288" marB="18288"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en-GB" sz="800" b="1" i="0" u="none" strike="noStrike" dirty="0" smtClean="0">
                          <a:solidFill>
                            <a:schemeClr val="accent6"/>
                          </a:solidFill>
                          <a:latin typeface="+mn-lt"/>
                          <a:cs typeface="Arial" pitchFamily="34" charset="0"/>
                        </a:rPr>
                        <a:t>X</a:t>
                      </a:r>
                      <a:endParaRPr lang="en-GB" sz="800" b="1" i="0" u="none" strike="noStrike" dirty="0">
                        <a:solidFill>
                          <a:schemeClr val="accent6"/>
                        </a:solidFill>
                        <a:latin typeface="+mn-lt"/>
                        <a:cs typeface="Arial" pitchFamily="34" charset="0"/>
                      </a:endParaRPr>
                    </a:p>
                  </a:txBody>
                  <a:tcPr marL="18288" marR="18288" marT="18288" marB="18288"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rgbClr val="E0E1E2"/>
                    </a:solidFill>
                  </a:tcPr>
                </a:tc>
                <a:tc>
                  <a:txBody>
                    <a:bodyPr/>
                    <a:lstStyle/>
                    <a:p>
                      <a:pPr algn="ctr" fontAlgn="ctr"/>
                      <a:endParaRPr lang="en-GB" sz="800" b="1" i="0" u="none" strike="noStrike" dirty="0">
                        <a:solidFill>
                          <a:schemeClr val="accent6"/>
                        </a:solidFill>
                        <a:latin typeface="+mn-lt"/>
                        <a:cs typeface="Arial" pitchFamily="34" charset="0"/>
                      </a:endParaRPr>
                    </a:p>
                  </a:txBody>
                  <a:tcPr marL="18288" marR="18288" marT="18288" marB="18288"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rgbClr val="E0E1E2"/>
                    </a:solidFill>
                  </a:tcPr>
                </a:tc>
                <a:tc>
                  <a:txBody>
                    <a:bodyPr/>
                    <a:lstStyle/>
                    <a:p>
                      <a:pPr algn="ctr" fontAlgn="ctr"/>
                      <a:endParaRPr lang="en-GB" sz="800" b="1" i="0" u="none" strike="noStrike" dirty="0">
                        <a:solidFill>
                          <a:schemeClr val="accent6"/>
                        </a:solidFill>
                        <a:latin typeface="+mn-lt"/>
                        <a:cs typeface="Arial" pitchFamily="34" charset="0"/>
                      </a:endParaRPr>
                    </a:p>
                  </a:txBody>
                  <a:tcPr marL="18288" marR="18288" marT="18288" marB="18288"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rgbClr val="E0E1E2"/>
                    </a:solidFill>
                  </a:tcPr>
                </a:tc>
                <a:tc>
                  <a:txBody>
                    <a:bodyPr/>
                    <a:lstStyle/>
                    <a:p>
                      <a:pPr algn="ctr" fontAlgn="ctr"/>
                      <a:endParaRPr lang="en-GB" sz="800" b="1" i="0" u="none" strike="noStrike" dirty="0">
                        <a:solidFill>
                          <a:schemeClr val="accent6"/>
                        </a:solidFill>
                        <a:latin typeface="+mn-lt"/>
                        <a:cs typeface="Arial" pitchFamily="34" charset="0"/>
                      </a:endParaRPr>
                    </a:p>
                  </a:txBody>
                  <a:tcPr marL="18288" marR="18288" marT="18288" marB="18288"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rgbClr val="E0E1E2"/>
                    </a:solidFill>
                  </a:tcPr>
                </a:tc>
                <a:extLst>
                  <a:ext uri="{0D108BD9-81ED-4DB2-BD59-A6C34878D82A}">
                    <a16:rowId xmlns:a16="http://schemas.microsoft.com/office/drawing/2014/main" xmlns="" val="10021"/>
                  </a:ext>
                </a:extLst>
              </a:tr>
              <a:tr h="90021">
                <a:tc>
                  <a:txBody>
                    <a:bodyPr/>
                    <a:lstStyle/>
                    <a:p>
                      <a:pPr algn="l" fontAlgn="ctr"/>
                      <a:r>
                        <a:rPr lang="en-GB" sz="900" b="0" i="0" u="none" strike="noStrike" dirty="0">
                          <a:solidFill>
                            <a:srgbClr val="404040"/>
                          </a:solidFill>
                          <a:latin typeface="+mn-lt"/>
                          <a:cs typeface="Arial" pitchFamily="34" charset="0"/>
                        </a:rPr>
                        <a:t>Short sales permitted</a:t>
                      </a:r>
                    </a:p>
                  </a:txBody>
                  <a:tcPr marL="18288" marR="18288" marT="18288" marB="18288"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en-GB" sz="800" b="1" i="0" u="none" strike="noStrike" dirty="0">
                          <a:solidFill>
                            <a:schemeClr val="accent6"/>
                          </a:solidFill>
                          <a:latin typeface="+mn-lt"/>
                          <a:cs typeface="Arial" pitchFamily="34" charset="0"/>
                        </a:rPr>
                        <a:t>X</a:t>
                      </a:r>
                    </a:p>
                  </a:txBody>
                  <a:tcPr marL="18288" marR="18288" marT="18288" marB="18288"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rgbClr val="E0E1E2"/>
                    </a:solidFill>
                  </a:tcPr>
                </a:tc>
                <a:tc>
                  <a:txBody>
                    <a:bodyPr/>
                    <a:lstStyle/>
                    <a:p>
                      <a:pPr algn="ctr" fontAlgn="ctr"/>
                      <a:r>
                        <a:rPr lang="en-GB" sz="800" b="1" i="0" u="none" strike="noStrike" dirty="0">
                          <a:solidFill>
                            <a:schemeClr val="accent6"/>
                          </a:solidFill>
                          <a:latin typeface="+mn-lt"/>
                          <a:cs typeface="Arial" pitchFamily="34" charset="0"/>
                        </a:rPr>
                        <a:t> </a:t>
                      </a:r>
                    </a:p>
                  </a:txBody>
                  <a:tcPr marL="18288" marR="18288" marT="18288" marB="18288"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rgbClr val="E0E1E2"/>
                    </a:solidFill>
                  </a:tcPr>
                </a:tc>
                <a:tc>
                  <a:txBody>
                    <a:bodyPr/>
                    <a:lstStyle/>
                    <a:p>
                      <a:pPr algn="ctr" fontAlgn="ctr"/>
                      <a:r>
                        <a:rPr lang="en-GB" sz="800" b="1" i="0" u="none" strike="noStrike" dirty="0">
                          <a:solidFill>
                            <a:schemeClr val="accent6"/>
                          </a:solidFill>
                          <a:latin typeface="+mn-lt"/>
                          <a:cs typeface="Arial" pitchFamily="34" charset="0"/>
                        </a:rPr>
                        <a:t> </a:t>
                      </a:r>
                    </a:p>
                  </a:txBody>
                  <a:tcPr marL="18288" marR="18288" marT="18288" marB="18288"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rgbClr val="E0E1E2"/>
                    </a:solidFill>
                  </a:tcPr>
                </a:tc>
                <a:tc>
                  <a:txBody>
                    <a:bodyPr/>
                    <a:lstStyle/>
                    <a:p>
                      <a:pPr algn="ctr" fontAlgn="ctr"/>
                      <a:r>
                        <a:rPr lang="en-GB" sz="800" b="1" i="0" u="none" strike="noStrike" dirty="0">
                          <a:solidFill>
                            <a:schemeClr val="accent6"/>
                          </a:solidFill>
                          <a:latin typeface="+mn-lt"/>
                          <a:cs typeface="Arial" pitchFamily="34" charset="0"/>
                        </a:rPr>
                        <a:t> </a:t>
                      </a:r>
                    </a:p>
                  </a:txBody>
                  <a:tcPr marL="18288" marR="18288" marT="18288" marB="18288"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rgbClr val="E0E1E2"/>
                    </a:solidFill>
                  </a:tcPr>
                </a:tc>
                <a:extLst>
                  <a:ext uri="{0D108BD9-81ED-4DB2-BD59-A6C34878D82A}">
                    <a16:rowId xmlns:a16="http://schemas.microsoft.com/office/drawing/2014/main" xmlns="" val="10022"/>
                  </a:ext>
                </a:extLst>
              </a:tr>
              <a:tr h="90021">
                <a:tc>
                  <a:txBody>
                    <a:bodyPr/>
                    <a:lstStyle/>
                    <a:p>
                      <a:pPr algn="l" fontAlgn="ctr"/>
                      <a:r>
                        <a:rPr lang="en-GB" sz="900" b="0" i="0" u="none" strike="noStrike" dirty="0">
                          <a:solidFill>
                            <a:srgbClr val="404040"/>
                          </a:solidFill>
                          <a:latin typeface="+mn-lt"/>
                          <a:cs typeface="Arial" pitchFamily="34" charset="0"/>
                        </a:rPr>
                        <a:t>Off-exchange transactions permitted</a:t>
                      </a:r>
                    </a:p>
                  </a:txBody>
                  <a:tcPr marL="18288" marR="18288" marT="18288" marB="18288"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en-GB" sz="800" b="1" i="0" u="none" strike="noStrike" dirty="0">
                          <a:solidFill>
                            <a:schemeClr val="accent6"/>
                          </a:solidFill>
                          <a:latin typeface="+mn-lt"/>
                          <a:cs typeface="Arial" pitchFamily="34" charset="0"/>
                        </a:rPr>
                        <a:t>X</a:t>
                      </a:r>
                    </a:p>
                  </a:txBody>
                  <a:tcPr marL="18288" marR="18288" marT="18288" marB="18288"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rgbClr val="E0E1E2"/>
                    </a:solidFill>
                  </a:tcPr>
                </a:tc>
                <a:tc>
                  <a:txBody>
                    <a:bodyPr/>
                    <a:lstStyle/>
                    <a:p>
                      <a:pPr algn="ctr" fontAlgn="ctr"/>
                      <a:r>
                        <a:rPr lang="en-GB" sz="800" b="1" i="0" u="none" strike="noStrike" dirty="0">
                          <a:solidFill>
                            <a:schemeClr val="accent6"/>
                          </a:solidFill>
                          <a:latin typeface="+mn-lt"/>
                          <a:cs typeface="Arial" pitchFamily="34" charset="0"/>
                        </a:rPr>
                        <a:t> </a:t>
                      </a:r>
                    </a:p>
                  </a:txBody>
                  <a:tcPr marL="18288" marR="18288" marT="18288" marB="18288"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rgbClr val="E0E1E2"/>
                    </a:solidFill>
                  </a:tcPr>
                </a:tc>
                <a:tc>
                  <a:txBody>
                    <a:bodyPr/>
                    <a:lstStyle/>
                    <a:p>
                      <a:pPr algn="ctr" fontAlgn="ctr"/>
                      <a:r>
                        <a:rPr lang="en-GB" sz="800" b="1" i="0" u="none" strike="noStrike" dirty="0">
                          <a:solidFill>
                            <a:schemeClr val="accent6"/>
                          </a:solidFill>
                          <a:latin typeface="+mn-lt"/>
                          <a:cs typeface="Arial" pitchFamily="34" charset="0"/>
                        </a:rPr>
                        <a:t> </a:t>
                      </a:r>
                    </a:p>
                  </a:txBody>
                  <a:tcPr marL="18288" marR="18288" marT="18288" marB="18288"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rgbClr val="E0E1E2"/>
                    </a:solidFill>
                  </a:tcPr>
                </a:tc>
                <a:tc>
                  <a:txBody>
                    <a:bodyPr/>
                    <a:lstStyle/>
                    <a:p>
                      <a:pPr algn="ctr" fontAlgn="ctr"/>
                      <a:r>
                        <a:rPr lang="en-GB" sz="800" b="1" i="0" u="none" strike="noStrike" dirty="0">
                          <a:solidFill>
                            <a:schemeClr val="accent6"/>
                          </a:solidFill>
                          <a:latin typeface="+mn-lt"/>
                          <a:cs typeface="Arial" pitchFamily="34" charset="0"/>
                        </a:rPr>
                        <a:t> </a:t>
                      </a:r>
                    </a:p>
                  </a:txBody>
                  <a:tcPr marL="18288" marR="18288" marT="18288" marB="18288"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rgbClr val="E0E1E2"/>
                    </a:solidFill>
                  </a:tcPr>
                </a:tc>
                <a:extLst>
                  <a:ext uri="{0D108BD9-81ED-4DB2-BD59-A6C34878D82A}">
                    <a16:rowId xmlns:a16="http://schemas.microsoft.com/office/drawing/2014/main" xmlns="" val="10023"/>
                  </a:ext>
                </a:extLst>
              </a:tr>
              <a:tr h="90021">
                <a:tc>
                  <a:txBody>
                    <a:bodyPr/>
                    <a:lstStyle/>
                    <a:p>
                      <a:pPr algn="l" fontAlgn="ctr"/>
                      <a:r>
                        <a:rPr lang="en-GB" sz="900" b="0" i="0" u="none" strike="noStrike" dirty="0">
                          <a:solidFill>
                            <a:srgbClr val="404040"/>
                          </a:solidFill>
                          <a:latin typeface="+mn-lt"/>
                          <a:cs typeface="Arial" pitchFamily="34" charset="0"/>
                        </a:rPr>
                        <a:t>Efficient trading mechanism</a:t>
                      </a:r>
                    </a:p>
                  </a:txBody>
                  <a:tcPr marL="18288" marR="18288" marT="18288" marB="18288"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en-GB" sz="800" b="1" i="0" u="none" strike="noStrike" dirty="0">
                          <a:solidFill>
                            <a:schemeClr val="accent6"/>
                          </a:solidFill>
                          <a:latin typeface="+mn-lt"/>
                          <a:cs typeface="Arial" pitchFamily="34" charset="0"/>
                        </a:rPr>
                        <a:t>X</a:t>
                      </a:r>
                    </a:p>
                  </a:txBody>
                  <a:tcPr marL="18288" marR="18288" marT="18288" marB="18288"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rgbClr val="E0E1E2"/>
                    </a:solidFill>
                  </a:tcPr>
                </a:tc>
                <a:tc>
                  <a:txBody>
                    <a:bodyPr/>
                    <a:lstStyle/>
                    <a:p>
                      <a:pPr algn="ctr" fontAlgn="ctr"/>
                      <a:r>
                        <a:rPr lang="en-GB" sz="800" b="1" i="0" u="none" strike="noStrike" dirty="0">
                          <a:solidFill>
                            <a:schemeClr val="accent6"/>
                          </a:solidFill>
                          <a:latin typeface="+mn-lt"/>
                          <a:cs typeface="Arial" pitchFamily="34" charset="0"/>
                        </a:rPr>
                        <a:t> </a:t>
                      </a:r>
                    </a:p>
                  </a:txBody>
                  <a:tcPr marL="18288" marR="18288" marT="18288" marB="18288"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rgbClr val="E0E1E2"/>
                    </a:solidFill>
                  </a:tcPr>
                </a:tc>
                <a:tc>
                  <a:txBody>
                    <a:bodyPr/>
                    <a:lstStyle/>
                    <a:p>
                      <a:pPr algn="ctr" fontAlgn="ctr"/>
                      <a:r>
                        <a:rPr lang="en-GB" sz="800" b="1" i="0" u="none" strike="noStrike" dirty="0">
                          <a:solidFill>
                            <a:schemeClr val="accent6"/>
                          </a:solidFill>
                          <a:latin typeface="+mn-lt"/>
                          <a:cs typeface="Arial" pitchFamily="34" charset="0"/>
                        </a:rPr>
                        <a:t> </a:t>
                      </a:r>
                    </a:p>
                  </a:txBody>
                  <a:tcPr marL="18288" marR="18288" marT="18288" marB="18288"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rgbClr val="E0E1E2"/>
                    </a:solidFill>
                  </a:tcPr>
                </a:tc>
                <a:tc>
                  <a:txBody>
                    <a:bodyPr/>
                    <a:lstStyle/>
                    <a:p>
                      <a:pPr algn="ctr" fontAlgn="ctr"/>
                      <a:r>
                        <a:rPr lang="en-GB" sz="800" b="1" i="0" u="none" strike="noStrike" dirty="0">
                          <a:solidFill>
                            <a:schemeClr val="accent6"/>
                          </a:solidFill>
                          <a:latin typeface="+mn-lt"/>
                          <a:cs typeface="Arial" pitchFamily="34" charset="0"/>
                        </a:rPr>
                        <a:t> </a:t>
                      </a:r>
                    </a:p>
                  </a:txBody>
                  <a:tcPr marL="18288" marR="18288" marT="18288" marB="18288"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rgbClr val="E0E1E2"/>
                    </a:solidFill>
                  </a:tcPr>
                </a:tc>
                <a:extLst>
                  <a:ext uri="{0D108BD9-81ED-4DB2-BD59-A6C34878D82A}">
                    <a16:rowId xmlns:a16="http://schemas.microsoft.com/office/drawing/2014/main" xmlns="" val="10024"/>
                  </a:ext>
                </a:extLst>
              </a:tr>
              <a:tr h="90021">
                <a:tc>
                  <a:txBody>
                    <a:bodyPr/>
                    <a:lstStyle/>
                    <a:p>
                      <a:pPr algn="l" fontAlgn="ctr"/>
                      <a:r>
                        <a:rPr lang="en-US" sz="900" b="0" i="0" u="none" strike="noStrike" dirty="0">
                          <a:solidFill>
                            <a:srgbClr val="404040"/>
                          </a:solidFill>
                          <a:latin typeface="+mn-lt"/>
                          <a:cs typeface="Arial" pitchFamily="34" charset="0"/>
                        </a:rPr>
                        <a:t>Transparency - market depth information / visibility and timely trade reporting process</a:t>
                      </a:r>
                    </a:p>
                  </a:txBody>
                  <a:tcPr marL="18288" marR="18288" marT="18288" marB="18288"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en-GB" sz="800" b="1" i="0" u="none" strike="noStrike" dirty="0">
                          <a:solidFill>
                            <a:schemeClr val="accent6"/>
                          </a:solidFill>
                          <a:latin typeface="+mn-lt"/>
                          <a:cs typeface="Arial" pitchFamily="34" charset="0"/>
                        </a:rPr>
                        <a:t>X</a:t>
                      </a:r>
                    </a:p>
                  </a:txBody>
                  <a:tcPr marL="18288" marR="18288" marT="18288" marB="18288"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rgbClr val="E0E1E2"/>
                    </a:solidFill>
                  </a:tcPr>
                </a:tc>
                <a:tc>
                  <a:txBody>
                    <a:bodyPr/>
                    <a:lstStyle/>
                    <a:p>
                      <a:pPr algn="ctr" fontAlgn="ctr"/>
                      <a:r>
                        <a:rPr lang="en-GB" sz="800" b="1" i="0" u="none" strike="noStrike" dirty="0">
                          <a:solidFill>
                            <a:schemeClr val="accent6"/>
                          </a:solidFill>
                          <a:latin typeface="+mn-lt"/>
                          <a:cs typeface="Arial" pitchFamily="34" charset="0"/>
                        </a:rPr>
                        <a:t>X</a:t>
                      </a:r>
                    </a:p>
                  </a:txBody>
                  <a:tcPr marL="18288" marR="18288" marT="18288" marB="18288"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rgbClr val="E0E1E2"/>
                    </a:solidFill>
                  </a:tcPr>
                </a:tc>
                <a:tc>
                  <a:txBody>
                    <a:bodyPr/>
                    <a:lstStyle/>
                    <a:p>
                      <a:pPr algn="ctr" fontAlgn="ctr"/>
                      <a:r>
                        <a:rPr lang="en-GB" sz="800" b="1" i="0" u="none" strike="noStrike" dirty="0">
                          <a:solidFill>
                            <a:schemeClr val="accent6"/>
                          </a:solidFill>
                          <a:latin typeface="+mn-lt"/>
                          <a:cs typeface="Arial" pitchFamily="34" charset="0"/>
                        </a:rPr>
                        <a:t>X</a:t>
                      </a:r>
                    </a:p>
                  </a:txBody>
                  <a:tcPr marL="18288" marR="18288" marT="18288" marB="18288"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rgbClr val="E0E1E2"/>
                    </a:solidFill>
                  </a:tcPr>
                </a:tc>
                <a:tc>
                  <a:txBody>
                    <a:bodyPr/>
                    <a:lstStyle/>
                    <a:p>
                      <a:pPr algn="ctr" fontAlgn="ctr"/>
                      <a:r>
                        <a:rPr lang="en-GB" sz="800" b="1" i="0" u="none" strike="noStrike" dirty="0">
                          <a:solidFill>
                            <a:schemeClr val="accent6"/>
                          </a:solidFill>
                          <a:latin typeface="+mn-lt"/>
                          <a:cs typeface="Arial" pitchFamily="34" charset="0"/>
                        </a:rPr>
                        <a:t>X</a:t>
                      </a:r>
                    </a:p>
                  </a:txBody>
                  <a:tcPr marL="18288" marR="18288" marT="18288" marB="18288"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rgbClr val="E0E1E2"/>
                    </a:solidFill>
                  </a:tcPr>
                </a:tc>
                <a:extLst>
                  <a:ext uri="{0D108BD9-81ED-4DB2-BD59-A6C34878D82A}">
                    <a16:rowId xmlns:a16="http://schemas.microsoft.com/office/drawing/2014/main" xmlns="" val="10025"/>
                  </a:ext>
                </a:extLst>
              </a:tr>
              <a:tr h="90021">
                <a:tc>
                  <a:txBody>
                    <a:bodyPr/>
                    <a:lstStyle/>
                    <a:p>
                      <a:pPr algn="l" fontAlgn="ctr"/>
                      <a:r>
                        <a:rPr lang="en-GB" sz="900" b="1" i="0" u="none" strike="noStrike" dirty="0">
                          <a:solidFill>
                            <a:srgbClr val="404040"/>
                          </a:solidFill>
                          <a:latin typeface="+mn-lt"/>
                          <a:cs typeface="Arial" pitchFamily="34" charset="0"/>
                        </a:rPr>
                        <a:t>Derivatives</a:t>
                      </a:r>
                    </a:p>
                  </a:txBody>
                  <a:tcPr marL="18288" marR="18288" marT="18288" marB="18288"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rgbClr val="E0E1E2"/>
                    </a:solidFill>
                  </a:tcPr>
                </a:tc>
                <a:tc>
                  <a:txBody>
                    <a:bodyPr/>
                    <a:lstStyle/>
                    <a:p>
                      <a:pPr algn="ctr" fontAlgn="ctr"/>
                      <a:r>
                        <a:rPr lang="en-GB" sz="900" b="1" i="0" u="none" strike="noStrike" dirty="0">
                          <a:solidFill>
                            <a:schemeClr val="accent6"/>
                          </a:solidFill>
                          <a:latin typeface="+mn-lt"/>
                          <a:cs typeface="Arial" pitchFamily="34" charset="0"/>
                        </a:rPr>
                        <a:t> </a:t>
                      </a:r>
                    </a:p>
                  </a:txBody>
                  <a:tcPr marL="18288" marR="18288" marT="18288" marB="18288"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rgbClr val="E0E1E2"/>
                    </a:solidFill>
                  </a:tcPr>
                </a:tc>
                <a:tc>
                  <a:txBody>
                    <a:bodyPr/>
                    <a:lstStyle/>
                    <a:p>
                      <a:pPr algn="ctr" fontAlgn="ctr"/>
                      <a:r>
                        <a:rPr lang="en-GB" sz="900" b="1" i="0" u="none" strike="noStrike" dirty="0">
                          <a:solidFill>
                            <a:schemeClr val="accent6"/>
                          </a:solidFill>
                          <a:latin typeface="+mn-lt"/>
                          <a:cs typeface="Arial" pitchFamily="34" charset="0"/>
                        </a:rPr>
                        <a:t> </a:t>
                      </a:r>
                    </a:p>
                  </a:txBody>
                  <a:tcPr marL="18288" marR="18288" marT="18288" marB="18288"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rgbClr val="E0E1E2"/>
                    </a:solidFill>
                  </a:tcPr>
                </a:tc>
                <a:tc>
                  <a:txBody>
                    <a:bodyPr/>
                    <a:lstStyle/>
                    <a:p>
                      <a:pPr algn="ctr" fontAlgn="ctr"/>
                      <a:r>
                        <a:rPr lang="en-GB" sz="900" b="1" i="0" u="none" strike="noStrike" dirty="0">
                          <a:solidFill>
                            <a:schemeClr val="accent6"/>
                          </a:solidFill>
                          <a:latin typeface="+mn-lt"/>
                          <a:cs typeface="Arial" pitchFamily="34" charset="0"/>
                        </a:rPr>
                        <a:t> </a:t>
                      </a:r>
                    </a:p>
                  </a:txBody>
                  <a:tcPr marL="18288" marR="18288" marT="18288" marB="18288"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rgbClr val="E0E1E2"/>
                    </a:solidFill>
                  </a:tcPr>
                </a:tc>
                <a:tc>
                  <a:txBody>
                    <a:bodyPr/>
                    <a:lstStyle/>
                    <a:p>
                      <a:pPr algn="ctr" fontAlgn="ctr"/>
                      <a:r>
                        <a:rPr lang="en-GB" sz="900" b="1" i="0" u="none" strike="noStrike" dirty="0">
                          <a:solidFill>
                            <a:schemeClr val="accent6"/>
                          </a:solidFill>
                          <a:latin typeface="+mn-lt"/>
                          <a:cs typeface="Arial" pitchFamily="34" charset="0"/>
                        </a:rPr>
                        <a:t> </a:t>
                      </a:r>
                    </a:p>
                  </a:txBody>
                  <a:tcPr marL="18288" marR="18288" marT="18288" marB="18288"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rgbClr val="E0E1E2"/>
                    </a:solidFill>
                  </a:tcPr>
                </a:tc>
                <a:extLst>
                  <a:ext uri="{0D108BD9-81ED-4DB2-BD59-A6C34878D82A}">
                    <a16:rowId xmlns:a16="http://schemas.microsoft.com/office/drawing/2014/main" xmlns="" val="10026"/>
                  </a:ext>
                </a:extLst>
              </a:tr>
              <a:tr h="90021">
                <a:tc>
                  <a:txBody>
                    <a:bodyPr/>
                    <a:lstStyle/>
                    <a:p>
                      <a:pPr algn="l" fontAlgn="ctr"/>
                      <a:r>
                        <a:rPr lang="en-GB" sz="900" b="0" i="0" u="none" strike="noStrike" dirty="0">
                          <a:solidFill>
                            <a:srgbClr val="404040"/>
                          </a:solidFill>
                          <a:latin typeface="+mn-lt"/>
                          <a:cs typeface="Arial" pitchFamily="34" charset="0"/>
                        </a:rPr>
                        <a:t>Developed Derivatives Market</a:t>
                      </a:r>
                    </a:p>
                  </a:txBody>
                  <a:tcPr marL="18288" marR="18288" marT="18288" marB="18288"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en-GB" sz="800" b="1" i="0" u="none" strike="noStrike" dirty="0">
                          <a:solidFill>
                            <a:schemeClr val="accent6"/>
                          </a:solidFill>
                          <a:latin typeface="+mn-lt"/>
                          <a:cs typeface="Arial" pitchFamily="34" charset="0"/>
                        </a:rPr>
                        <a:t>X</a:t>
                      </a:r>
                    </a:p>
                  </a:txBody>
                  <a:tcPr marL="18288" marR="18288" marT="18288" marB="18288"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rgbClr val="E0E1E2"/>
                    </a:solidFill>
                  </a:tcPr>
                </a:tc>
                <a:tc>
                  <a:txBody>
                    <a:bodyPr/>
                    <a:lstStyle/>
                    <a:p>
                      <a:pPr algn="ctr" fontAlgn="ctr"/>
                      <a:r>
                        <a:rPr lang="en-GB" sz="800" b="1" i="0" u="none" strike="noStrike" dirty="0">
                          <a:solidFill>
                            <a:schemeClr val="accent6"/>
                          </a:solidFill>
                          <a:latin typeface="+mn-lt"/>
                          <a:cs typeface="Arial" pitchFamily="34" charset="0"/>
                        </a:rPr>
                        <a:t> </a:t>
                      </a:r>
                    </a:p>
                  </a:txBody>
                  <a:tcPr marL="18288" marR="18288" marT="18288" marB="18288"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rgbClr val="E0E1E2"/>
                    </a:solidFill>
                  </a:tcPr>
                </a:tc>
                <a:tc>
                  <a:txBody>
                    <a:bodyPr/>
                    <a:lstStyle/>
                    <a:p>
                      <a:pPr algn="ctr" fontAlgn="ctr"/>
                      <a:r>
                        <a:rPr lang="en-GB" sz="800" b="1" i="0" u="none" strike="noStrike" dirty="0">
                          <a:solidFill>
                            <a:schemeClr val="accent6"/>
                          </a:solidFill>
                          <a:latin typeface="+mn-lt"/>
                          <a:cs typeface="Arial" pitchFamily="34" charset="0"/>
                        </a:rPr>
                        <a:t> </a:t>
                      </a:r>
                    </a:p>
                  </a:txBody>
                  <a:tcPr marL="18288" marR="18288" marT="18288" marB="18288"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rgbClr val="E0E1E2"/>
                    </a:solidFill>
                  </a:tcPr>
                </a:tc>
                <a:tc>
                  <a:txBody>
                    <a:bodyPr/>
                    <a:lstStyle/>
                    <a:p>
                      <a:pPr algn="ctr" fontAlgn="ctr"/>
                      <a:r>
                        <a:rPr lang="en-GB" sz="800" b="1" i="0" u="none" strike="noStrike" dirty="0">
                          <a:solidFill>
                            <a:schemeClr val="accent6"/>
                          </a:solidFill>
                          <a:latin typeface="+mn-lt"/>
                          <a:cs typeface="Arial" pitchFamily="34" charset="0"/>
                        </a:rPr>
                        <a:t> </a:t>
                      </a:r>
                    </a:p>
                  </a:txBody>
                  <a:tcPr marL="18288" marR="18288" marT="18288" marB="18288"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rgbClr val="E0E1E2"/>
                    </a:solidFill>
                  </a:tcPr>
                </a:tc>
                <a:extLst>
                  <a:ext uri="{0D108BD9-81ED-4DB2-BD59-A6C34878D82A}">
                    <a16:rowId xmlns:a16="http://schemas.microsoft.com/office/drawing/2014/main" xmlns="" val="10027"/>
                  </a:ext>
                </a:extLst>
              </a:tr>
            </a:tbl>
          </a:graphicData>
        </a:graphic>
      </p:graphicFrame>
    </p:spTree>
    <p:extLst>
      <p:ext uri="{BB962C8B-B14F-4D97-AF65-F5344CB8AC3E}">
        <p14:creationId xmlns:p14="http://schemas.microsoft.com/office/powerpoint/2010/main" val="53303122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Definitions </a:t>
            </a:r>
            <a:r>
              <a:rPr lang="en-US" dirty="0"/>
              <a:t>of </a:t>
            </a:r>
            <a:r>
              <a:rPr lang="en-US" dirty="0" smtClean="0"/>
              <a:t>Economic/Market Status</a:t>
            </a:r>
            <a:endParaRPr lang="en-US" dirty="0"/>
          </a:p>
        </p:txBody>
      </p:sp>
      <p:graphicFrame>
        <p:nvGraphicFramePr>
          <p:cNvPr id="5" name="Group 109"/>
          <p:cNvGraphicFramePr>
            <a:graphicFrameLocks/>
          </p:cNvGraphicFramePr>
          <p:nvPr>
            <p:extLst>
              <p:ext uri="{D42A27DB-BD31-4B8C-83A1-F6EECF244321}">
                <p14:modId xmlns:p14="http://schemas.microsoft.com/office/powerpoint/2010/main" val="2474305329"/>
              </p:ext>
            </p:extLst>
          </p:nvPr>
        </p:nvGraphicFramePr>
        <p:xfrm>
          <a:off x="457200" y="1421667"/>
          <a:ext cx="8229600" cy="4328160"/>
        </p:xfrm>
        <a:graphic>
          <a:graphicData uri="http://schemas.openxmlformats.org/drawingml/2006/table">
            <a:tbl>
              <a:tblPr/>
              <a:tblGrid>
                <a:gridCol w="1105786">
                  <a:extLst>
                    <a:ext uri="{9D8B030D-6E8A-4147-A177-3AD203B41FA5}">
                      <a16:colId xmlns:a16="http://schemas.microsoft.com/office/drawing/2014/main" xmlns="" val="20000"/>
                    </a:ext>
                  </a:extLst>
                </a:gridCol>
                <a:gridCol w="3017640">
                  <a:extLst>
                    <a:ext uri="{9D8B030D-6E8A-4147-A177-3AD203B41FA5}">
                      <a16:colId xmlns:a16="http://schemas.microsoft.com/office/drawing/2014/main" xmlns="" val="20001"/>
                    </a:ext>
                  </a:extLst>
                </a:gridCol>
                <a:gridCol w="2053087">
                  <a:extLst>
                    <a:ext uri="{9D8B030D-6E8A-4147-A177-3AD203B41FA5}">
                      <a16:colId xmlns:a16="http://schemas.microsoft.com/office/drawing/2014/main" xmlns="" val="20002"/>
                    </a:ext>
                  </a:extLst>
                </a:gridCol>
                <a:gridCol w="2053087">
                  <a:extLst>
                    <a:ext uri="{9D8B030D-6E8A-4147-A177-3AD203B41FA5}">
                      <a16:colId xmlns:a16="http://schemas.microsoft.com/office/drawing/2014/main" xmlns="" val="20003"/>
                    </a:ext>
                  </a:extLst>
                </a:gridCol>
              </a:tblGrid>
              <a:tr h="0">
                <a:tc>
                  <a:txBody>
                    <a:bodyPr/>
                    <a:lstStyle/>
                    <a:p>
                      <a:pPr marL="0" marR="0" lvl="0" indent="0" algn="l" defTabSz="914400" rtl="0" eaLnBrk="0" fontAlgn="base" latinLnBrk="0" hangingPunct="0">
                        <a:lnSpc>
                          <a:spcPct val="100000"/>
                        </a:lnSpc>
                        <a:spcBef>
                          <a:spcPct val="20000"/>
                        </a:spcBef>
                        <a:spcAft>
                          <a:spcPct val="0"/>
                        </a:spcAft>
                        <a:buClr>
                          <a:srgbClr val="072F67"/>
                        </a:buClr>
                        <a:buSzTx/>
                        <a:buFontTx/>
                        <a:buNone/>
                        <a:tabLst>
                          <a:tab pos="568325" algn="l"/>
                          <a:tab pos="860425" algn="l"/>
                          <a:tab pos="1138238" algn="l"/>
                          <a:tab pos="1433513" algn="l"/>
                          <a:tab pos="1711325" algn="l"/>
                          <a:tab pos="1997075" algn="l"/>
                        </a:tabLst>
                      </a:pPr>
                      <a:r>
                        <a:rPr kumimoji="0" lang="en-US" sz="1400" b="1" i="0" u="none" strike="noStrike" cap="none" normalizeH="0" baseline="0" dirty="0" smtClean="0">
                          <a:ln>
                            <a:noFill/>
                          </a:ln>
                          <a:solidFill>
                            <a:schemeClr val="bg1"/>
                          </a:solidFill>
                          <a:effectLst/>
                          <a:latin typeface="Arial" panose="020B0604020202020204" pitchFamily="34" charset="0"/>
                          <a:cs typeface="Arial" panose="020B0604020202020204" pitchFamily="34" charset="0"/>
                        </a:rPr>
                        <a:t>Category</a:t>
                      </a:r>
                    </a:p>
                  </a:txBody>
                  <a:tcPr marT="91440" marB="91440" anchor="ctr" horzOverflow="overflow">
                    <a:lnL w="28575" cap="flat" cmpd="sng" algn="ctr">
                      <a:noFill/>
                      <a:prstDash val="solid"/>
                      <a:round/>
                      <a:headEnd type="none" w="med" len="med"/>
                      <a:tailEnd type="none" w="med" len="med"/>
                    </a:lnL>
                    <a:lnR w="12700" cap="flat" cmpd="sng" algn="ctr">
                      <a:noFill/>
                      <a:prstDash val="solid"/>
                      <a:round/>
                      <a:headEnd type="none" w="med" len="med"/>
                      <a:tailEnd type="none" w="med" len="med"/>
                    </a:lnR>
                    <a:lnT w="28575" cap="flat" cmpd="sng" algn="ctr">
                      <a:noFill/>
                      <a:prstDash val="solid"/>
                      <a:round/>
                      <a:headEnd type="none" w="med" len="med"/>
                      <a:tailEnd type="none" w="med" len="med"/>
                    </a:lnT>
                    <a:lnB w="6350" cap="flat" cmpd="sng" algn="ctr">
                      <a:solidFill>
                        <a:schemeClr val="accent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0" fontAlgn="base" latinLnBrk="0" hangingPunct="0">
                        <a:lnSpc>
                          <a:spcPct val="100000"/>
                        </a:lnSpc>
                        <a:spcBef>
                          <a:spcPct val="20000"/>
                        </a:spcBef>
                        <a:spcAft>
                          <a:spcPct val="0"/>
                        </a:spcAft>
                        <a:buClr>
                          <a:srgbClr val="072F67"/>
                        </a:buClr>
                        <a:buSzTx/>
                        <a:buFontTx/>
                        <a:buNone/>
                        <a:tabLst>
                          <a:tab pos="568325" algn="l"/>
                          <a:tab pos="860425" algn="l"/>
                          <a:tab pos="1138238" algn="l"/>
                          <a:tab pos="1433513" algn="l"/>
                          <a:tab pos="1711325" algn="l"/>
                          <a:tab pos="1997075" algn="l"/>
                        </a:tabLst>
                      </a:pPr>
                      <a:r>
                        <a:rPr kumimoji="0" lang="en-US" sz="1400" b="1" i="0" u="none" strike="noStrike" cap="none" normalizeH="0" baseline="0" dirty="0" smtClean="0">
                          <a:ln>
                            <a:noFill/>
                          </a:ln>
                          <a:solidFill>
                            <a:schemeClr val="bg1"/>
                          </a:solidFill>
                          <a:effectLst/>
                          <a:latin typeface="Arial" panose="020B0604020202020204" pitchFamily="34" charset="0"/>
                          <a:cs typeface="Arial" panose="020B0604020202020204" pitchFamily="34" charset="0"/>
                        </a:rPr>
                        <a:t>Definitions of Economic Status</a:t>
                      </a:r>
                    </a:p>
                  </a:txBody>
                  <a:tcPr marT="91440" marB="9144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28575" cap="flat" cmpd="sng" algn="ctr">
                      <a:noFill/>
                      <a:prstDash val="solid"/>
                      <a:round/>
                      <a:headEnd type="none" w="med" len="med"/>
                      <a:tailEnd type="none" w="med" len="med"/>
                    </a:lnT>
                    <a:lnB w="6350" cap="flat" cmpd="sng" algn="ctr">
                      <a:solidFill>
                        <a:schemeClr val="accent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0" fontAlgn="base" latinLnBrk="0" hangingPunct="0">
                        <a:lnSpc>
                          <a:spcPct val="100000"/>
                        </a:lnSpc>
                        <a:spcBef>
                          <a:spcPct val="20000"/>
                        </a:spcBef>
                        <a:spcAft>
                          <a:spcPct val="0"/>
                        </a:spcAft>
                        <a:buClr>
                          <a:srgbClr val="072F67"/>
                        </a:buClr>
                        <a:buSzTx/>
                        <a:buFontTx/>
                        <a:buNone/>
                        <a:tabLst>
                          <a:tab pos="568325" algn="l"/>
                          <a:tab pos="860425" algn="l"/>
                          <a:tab pos="1138238" algn="l"/>
                          <a:tab pos="1433513" algn="l"/>
                          <a:tab pos="1711325" algn="l"/>
                          <a:tab pos="1997075" algn="l"/>
                        </a:tabLst>
                      </a:pPr>
                      <a:r>
                        <a:rPr kumimoji="0" lang="en-US" sz="1400" b="1" i="0" u="none" strike="noStrike" cap="none" normalizeH="0" baseline="0" dirty="0" smtClean="0">
                          <a:ln>
                            <a:noFill/>
                          </a:ln>
                          <a:solidFill>
                            <a:schemeClr val="bg1"/>
                          </a:solidFill>
                          <a:effectLst/>
                          <a:latin typeface="Arial" panose="020B0604020202020204" pitchFamily="34" charset="0"/>
                          <a:cs typeface="Arial" panose="020B0604020202020204" pitchFamily="34" charset="0"/>
                        </a:rPr>
                        <a:t>Quality of Markets Criteria</a:t>
                      </a:r>
                    </a:p>
                  </a:txBody>
                  <a:tcPr marT="91440" marB="9144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28575" cap="flat" cmpd="sng" algn="ctr">
                      <a:noFill/>
                      <a:prstDash val="solid"/>
                      <a:round/>
                      <a:headEnd type="none" w="med" len="med"/>
                      <a:tailEnd type="none" w="med" len="med"/>
                    </a:lnT>
                    <a:lnB w="6350" cap="flat" cmpd="sng" algn="ctr">
                      <a:solidFill>
                        <a:schemeClr val="accent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0" fontAlgn="base" latinLnBrk="0" hangingPunct="0">
                        <a:lnSpc>
                          <a:spcPct val="100000"/>
                        </a:lnSpc>
                        <a:spcBef>
                          <a:spcPct val="20000"/>
                        </a:spcBef>
                        <a:spcAft>
                          <a:spcPct val="0"/>
                        </a:spcAft>
                        <a:buClr>
                          <a:srgbClr val="072F67"/>
                        </a:buClr>
                        <a:buSzTx/>
                        <a:buFontTx/>
                        <a:buNone/>
                        <a:tabLst>
                          <a:tab pos="568325" algn="l"/>
                          <a:tab pos="860425" algn="l"/>
                          <a:tab pos="1138238" algn="l"/>
                          <a:tab pos="1433513" algn="l"/>
                          <a:tab pos="1711325" algn="l"/>
                          <a:tab pos="1997075" algn="l"/>
                        </a:tabLst>
                      </a:pPr>
                      <a:r>
                        <a:rPr kumimoji="0" lang="en-US" sz="1400" b="1" i="0" u="none" strike="noStrike" cap="none" normalizeH="0" baseline="0" dirty="0" smtClean="0">
                          <a:ln>
                            <a:noFill/>
                          </a:ln>
                          <a:solidFill>
                            <a:schemeClr val="bg1"/>
                          </a:solidFill>
                          <a:effectLst/>
                          <a:latin typeface="Arial" panose="020B0604020202020204" pitchFamily="34" charset="0"/>
                          <a:cs typeface="Arial" panose="020B0604020202020204" pitchFamily="34" charset="0"/>
                        </a:rPr>
                        <a:t>Other Entry Requirements</a:t>
                      </a:r>
                    </a:p>
                  </a:txBody>
                  <a:tcPr marT="91440" marB="91440" anchor="ctr" horzOverflow="overflow">
                    <a:lnL w="12700"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6350" cap="flat" cmpd="sng" algn="ctr">
                      <a:solidFill>
                        <a:schemeClr val="accent1"/>
                      </a:solidFill>
                      <a:prstDash val="solid"/>
                      <a:round/>
                      <a:headEnd type="none" w="med" len="med"/>
                      <a:tailEnd type="none" w="med" len="med"/>
                    </a:lnB>
                    <a:lnTlToBr>
                      <a:noFill/>
                    </a:lnTlToBr>
                    <a:lnBlToTr>
                      <a:noFill/>
                    </a:lnBlToTr>
                    <a:solidFill>
                      <a:schemeClr val="accent1"/>
                    </a:solidFill>
                  </a:tcPr>
                </a:tc>
                <a:extLst>
                  <a:ext uri="{0D108BD9-81ED-4DB2-BD59-A6C34878D82A}">
                    <a16:rowId xmlns:a16="http://schemas.microsoft.com/office/drawing/2014/main" xmlns="" val="10000"/>
                  </a:ext>
                </a:extLst>
              </a:tr>
              <a:tr h="0">
                <a:tc>
                  <a:txBody>
                    <a:bodyPr/>
                    <a:lstStyle/>
                    <a:p>
                      <a:pPr marL="0" marR="0" lvl="0" indent="0" algn="l" defTabSz="914400" rtl="0" eaLnBrk="0" fontAlgn="base" latinLnBrk="0" hangingPunct="0">
                        <a:lnSpc>
                          <a:spcPct val="100000"/>
                        </a:lnSpc>
                        <a:spcBef>
                          <a:spcPct val="20000"/>
                        </a:spcBef>
                        <a:spcAft>
                          <a:spcPct val="0"/>
                        </a:spcAft>
                        <a:buClr>
                          <a:srgbClr val="072F67"/>
                        </a:buClr>
                        <a:buSzTx/>
                        <a:buFontTx/>
                        <a:buNone/>
                        <a:tabLst>
                          <a:tab pos="568325" algn="l"/>
                          <a:tab pos="860425" algn="l"/>
                          <a:tab pos="1138238" algn="l"/>
                          <a:tab pos="1433513" algn="l"/>
                          <a:tab pos="1711325" algn="l"/>
                          <a:tab pos="1997075" algn="l"/>
                        </a:tabLst>
                      </a:pPr>
                      <a:r>
                        <a:rPr kumimoji="0" lang="en-US" sz="1400" b="0" i="0" u="none" strike="noStrike" cap="none" normalizeH="0" baseline="0" dirty="0" smtClean="0">
                          <a:ln>
                            <a:noFill/>
                          </a:ln>
                          <a:solidFill>
                            <a:srgbClr val="404040"/>
                          </a:solidFill>
                          <a:effectLst/>
                          <a:latin typeface="Arial" panose="020B0604020202020204" pitchFamily="34" charset="0"/>
                          <a:cs typeface="Arial" panose="020B0604020202020204" pitchFamily="34" charset="0"/>
                        </a:rPr>
                        <a:t>Developed</a:t>
                      </a:r>
                    </a:p>
                  </a:txBody>
                  <a:tcPr marT="91440" marB="91440" horzOverflow="overflow">
                    <a:lnL w="28575"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ts val="0"/>
                        </a:spcBef>
                        <a:spcAft>
                          <a:spcPts val="900"/>
                        </a:spcAft>
                        <a:buClr>
                          <a:schemeClr val="accent1"/>
                        </a:buClr>
                        <a:buSzTx/>
                        <a:buFontTx/>
                        <a:buNone/>
                        <a:tabLst>
                          <a:tab pos="568325" algn="l"/>
                          <a:tab pos="860425" algn="l"/>
                          <a:tab pos="1138238" algn="l"/>
                          <a:tab pos="1433513" algn="l"/>
                          <a:tab pos="1711325" algn="l"/>
                          <a:tab pos="1997075" algn="l"/>
                        </a:tabLst>
                      </a:pPr>
                      <a:r>
                        <a:rPr lang="en-US" sz="1400" b="1" kern="1200" dirty="0" smtClean="0">
                          <a:solidFill>
                            <a:srgbClr val="541832"/>
                          </a:solidFill>
                          <a:latin typeface="+mn-lt"/>
                          <a:ea typeface="+mn-ea"/>
                          <a:cs typeface="+mn-cs"/>
                        </a:rPr>
                        <a:t>High Income GNI countries with developed market infrastructures</a:t>
                      </a:r>
                    </a:p>
                  </a:txBody>
                  <a:tcPr marT="91440" marB="9144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ts val="0"/>
                        </a:spcBef>
                        <a:spcAft>
                          <a:spcPts val="900"/>
                        </a:spcAft>
                        <a:buClr>
                          <a:schemeClr val="accent1"/>
                        </a:buClr>
                        <a:buSzTx/>
                        <a:buFont typeface="Arial" panose="020B0604020202020204" pitchFamily="34" charset="0"/>
                        <a:buNone/>
                        <a:tabLst>
                          <a:tab pos="568325" algn="l"/>
                          <a:tab pos="860425" algn="l"/>
                          <a:tab pos="1138238" algn="l"/>
                          <a:tab pos="1433513" algn="l"/>
                          <a:tab pos="1711325" algn="l"/>
                          <a:tab pos="1997075" algn="l"/>
                        </a:tabLst>
                      </a:pPr>
                      <a:r>
                        <a:rPr lang="en-US" sz="1400" b="0" kern="1200" dirty="0" smtClean="0">
                          <a:solidFill>
                            <a:srgbClr val="404040"/>
                          </a:solidFill>
                          <a:latin typeface="+mn-lt"/>
                          <a:ea typeface="+mn-ea"/>
                          <a:cs typeface="+mn-cs"/>
                        </a:rPr>
                        <a:t>Passes 21 of 21 </a:t>
                      </a:r>
                      <a:br>
                        <a:rPr lang="en-US" sz="1400" b="0" kern="1200" dirty="0" smtClean="0">
                          <a:solidFill>
                            <a:srgbClr val="404040"/>
                          </a:solidFill>
                          <a:latin typeface="+mn-lt"/>
                          <a:ea typeface="+mn-ea"/>
                          <a:cs typeface="+mn-cs"/>
                        </a:rPr>
                      </a:br>
                      <a:r>
                        <a:rPr lang="en-US" sz="1400" b="0" kern="1200" dirty="0" smtClean="0">
                          <a:solidFill>
                            <a:srgbClr val="404040"/>
                          </a:solidFill>
                          <a:latin typeface="+mn-lt"/>
                          <a:ea typeface="+mn-ea"/>
                          <a:cs typeface="+mn-cs"/>
                        </a:rPr>
                        <a:t>Q of M Criteria</a:t>
                      </a:r>
                    </a:p>
                  </a:txBody>
                  <a:tcPr marT="91440" marB="9144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ts val="0"/>
                        </a:spcBef>
                        <a:spcAft>
                          <a:spcPts val="900"/>
                        </a:spcAft>
                        <a:buClr>
                          <a:schemeClr val="accent1"/>
                        </a:buClr>
                        <a:buSzTx/>
                        <a:buFont typeface="Arial" panose="020B0604020202020204" pitchFamily="34" charset="0"/>
                        <a:buNone/>
                        <a:tabLst>
                          <a:tab pos="568325" algn="l"/>
                          <a:tab pos="860425" algn="l"/>
                          <a:tab pos="1138238" algn="l"/>
                          <a:tab pos="1433513" algn="l"/>
                          <a:tab pos="1711325" algn="l"/>
                          <a:tab pos="1997075" algn="l"/>
                        </a:tabLst>
                      </a:pPr>
                      <a:r>
                        <a:rPr lang="en-US" sz="1400" b="0" kern="1200" dirty="0" smtClean="0">
                          <a:solidFill>
                            <a:srgbClr val="404040"/>
                          </a:solidFill>
                          <a:latin typeface="+mn-lt"/>
                          <a:ea typeface="+mn-ea"/>
                          <a:cs typeface="+mn-cs"/>
                        </a:rPr>
                        <a:t>Quality of Markets only</a:t>
                      </a:r>
                    </a:p>
                  </a:txBody>
                  <a:tcPr marT="91440" marB="91440" horzOverflow="overflow">
                    <a:lnL w="12700" cap="flat" cmpd="sng" algn="ctr">
                      <a:noFill/>
                      <a:prstDash val="solid"/>
                      <a:round/>
                      <a:headEnd type="none" w="med" len="med"/>
                      <a:tailEnd type="none" w="med" len="med"/>
                    </a:lnL>
                    <a:lnR w="28575" cap="flat" cmpd="sng" algn="ctr">
                      <a:no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1"/>
                  </a:ext>
                </a:extLst>
              </a:tr>
              <a:tr h="0">
                <a:tc>
                  <a:txBody>
                    <a:bodyPr/>
                    <a:lstStyle/>
                    <a:p>
                      <a:pPr marL="0" marR="0" lvl="0" indent="0" algn="l" defTabSz="914400" rtl="0" eaLnBrk="0" fontAlgn="base" latinLnBrk="0" hangingPunct="0">
                        <a:lnSpc>
                          <a:spcPct val="100000"/>
                        </a:lnSpc>
                        <a:spcBef>
                          <a:spcPct val="20000"/>
                        </a:spcBef>
                        <a:spcAft>
                          <a:spcPct val="0"/>
                        </a:spcAft>
                        <a:buClr>
                          <a:srgbClr val="072F67"/>
                        </a:buClr>
                        <a:buSzTx/>
                        <a:buFontTx/>
                        <a:buNone/>
                        <a:tabLst>
                          <a:tab pos="568325" algn="l"/>
                          <a:tab pos="860425" algn="l"/>
                          <a:tab pos="1138238" algn="l"/>
                          <a:tab pos="1433513" algn="l"/>
                          <a:tab pos="1711325" algn="l"/>
                          <a:tab pos="1997075" algn="l"/>
                        </a:tabLst>
                      </a:pPr>
                      <a:r>
                        <a:rPr kumimoji="0" lang="en-US" sz="1400" b="0" i="0" u="none" strike="noStrike" cap="none" normalizeH="0" baseline="0" dirty="0" smtClean="0">
                          <a:ln>
                            <a:noFill/>
                          </a:ln>
                          <a:solidFill>
                            <a:srgbClr val="404040"/>
                          </a:solidFill>
                          <a:effectLst/>
                          <a:latin typeface="Arial" panose="020B0604020202020204" pitchFamily="34" charset="0"/>
                          <a:cs typeface="Arial" panose="020B0604020202020204" pitchFamily="34" charset="0"/>
                        </a:rPr>
                        <a:t>Advanced Emerging</a:t>
                      </a:r>
                    </a:p>
                  </a:txBody>
                  <a:tcPr marT="91440" marB="91440" horzOverflow="overflow">
                    <a:lnL w="28575"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ts val="0"/>
                        </a:spcBef>
                        <a:spcAft>
                          <a:spcPts val="900"/>
                        </a:spcAft>
                        <a:buClr>
                          <a:schemeClr val="accent1"/>
                        </a:buClr>
                        <a:buSzTx/>
                        <a:buFontTx/>
                        <a:buNone/>
                        <a:tabLst>
                          <a:tab pos="568325" algn="l"/>
                          <a:tab pos="860425" algn="l"/>
                          <a:tab pos="1138238" algn="l"/>
                          <a:tab pos="1433513" algn="l"/>
                          <a:tab pos="1711325" algn="l"/>
                          <a:tab pos="1997075" algn="l"/>
                        </a:tabLst>
                      </a:pPr>
                      <a:r>
                        <a:rPr lang="en-US" sz="1400" b="1" kern="1200" dirty="0" smtClean="0">
                          <a:solidFill>
                            <a:srgbClr val="541832"/>
                          </a:solidFill>
                          <a:latin typeface="+mn-lt"/>
                          <a:ea typeface="+mn-ea"/>
                          <a:cs typeface="+mn-cs"/>
                        </a:rPr>
                        <a:t>Upper Middle Income GNI countries with advanced market infrastructures and High Income GNI countries with lesser developed market infrastructures</a:t>
                      </a:r>
                    </a:p>
                  </a:txBody>
                  <a:tcPr marT="91440" marB="9144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ts val="0"/>
                        </a:spcBef>
                        <a:spcAft>
                          <a:spcPts val="900"/>
                        </a:spcAft>
                        <a:buClr>
                          <a:schemeClr val="accent1"/>
                        </a:buClr>
                        <a:buSzTx/>
                        <a:buFont typeface="Arial" panose="020B0604020202020204" pitchFamily="34" charset="0"/>
                        <a:buNone/>
                        <a:tabLst>
                          <a:tab pos="568325" algn="l"/>
                          <a:tab pos="860425" algn="l"/>
                          <a:tab pos="1138238" algn="l"/>
                          <a:tab pos="1433513" algn="l"/>
                          <a:tab pos="1711325" algn="l"/>
                          <a:tab pos="1997075" algn="l"/>
                        </a:tabLst>
                      </a:pPr>
                      <a:r>
                        <a:rPr lang="en-US" sz="1400" b="0" kern="1200" dirty="0" smtClean="0">
                          <a:solidFill>
                            <a:srgbClr val="404040"/>
                          </a:solidFill>
                          <a:latin typeface="+mn-lt"/>
                          <a:ea typeface="+mn-ea"/>
                          <a:cs typeface="+mn-cs"/>
                        </a:rPr>
                        <a:t>Passes 15 of 21 </a:t>
                      </a:r>
                      <a:br>
                        <a:rPr lang="en-US" sz="1400" b="0" kern="1200" dirty="0" smtClean="0">
                          <a:solidFill>
                            <a:srgbClr val="404040"/>
                          </a:solidFill>
                          <a:latin typeface="+mn-lt"/>
                          <a:ea typeface="+mn-ea"/>
                          <a:cs typeface="+mn-cs"/>
                        </a:rPr>
                      </a:br>
                      <a:r>
                        <a:rPr lang="en-US" sz="1400" b="0" kern="1200" dirty="0" smtClean="0">
                          <a:solidFill>
                            <a:srgbClr val="404040"/>
                          </a:solidFill>
                          <a:latin typeface="+mn-lt"/>
                          <a:ea typeface="+mn-ea"/>
                          <a:cs typeface="+mn-cs"/>
                        </a:rPr>
                        <a:t>Q of M Criteria</a:t>
                      </a:r>
                    </a:p>
                  </a:txBody>
                  <a:tcPr marT="91440" marB="9144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ts val="0"/>
                        </a:spcBef>
                        <a:spcAft>
                          <a:spcPts val="900"/>
                        </a:spcAft>
                        <a:buClr>
                          <a:schemeClr val="accent1"/>
                        </a:buClr>
                        <a:buSzTx/>
                        <a:buFont typeface="Arial" panose="020B0604020202020204" pitchFamily="34" charset="0"/>
                        <a:buNone/>
                        <a:tabLst>
                          <a:tab pos="568325" algn="l"/>
                          <a:tab pos="860425" algn="l"/>
                          <a:tab pos="1138238" algn="l"/>
                          <a:tab pos="1433513" algn="l"/>
                          <a:tab pos="1711325" algn="l"/>
                          <a:tab pos="1997075" algn="l"/>
                        </a:tabLst>
                      </a:pPr>
                      <a:endParaRPr lang="en-US" sz="1400" b="0" kern="1200" dirty="0" smtClean="0">
                        <a:solidFill>
                          <a:srgbClr val="404040"/>
                        </a:solidFill>
                        <a:latin typeface="+mn-lt"/>
                        <a:ea typeface="+mn-ea"/>
                        <a:cs typeface="+mn-cs"/>
                      </a:endParaRPr>
                    </a:p>
                  </a:txBody>
                  <a:tcPr marT="91440" marB="91440" horzOverflow="overflow">
                    <a:lnL w="12700" cap="flat" cmpd="sng" algn="ctr">
                      <a:noFill/>
                      <a:prstDash val="solid"/>
                      <a:round/>
                      <a:headEnd type="none" w="med" len="med"/>
                      <a:tailEnd type="none" w="med" len="med"/>
                    </a:lnL>
                    <a:lnR w="28575" cap="flat" cmpd="sng" algn="ctr">
                      <a:no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2"/>
                  </a:ext>
                </a:extLst>
              </a:tr>
              <a:tr h="0">
                <a:tc>
                  <a:txBody>
                    <a:bodyPr/>
                    <a:lstStyle/>
                    <a:p>
                      <a:pPr marL="0" marR="0" lvl="0" indent="0" algn="l" defTabSz="914400" rtl="0" eaLnBrk="0" fontAlgn="base" latinLnBrk="0" hangingPunct="0">
                        <a:lnSpc>
                          <a:spcPct val="100000"/>
                        </a:lnSpc>
                        <a:spcBef>
                          <a:spcPct val="20000"/>
                        </a:spcBef>
                        <a:spcAft>
                          <a:spcPct val="0"/>
                        </a:spcAft>
                        <a:buClr>
                          <a:srgbClr val="072F67"/>
                        </a:buClr>
                        <a:buSzTx/>
                        <a:buFontTx/>
                        <a:buNone/>
                        <a:tabLst>
                          <a:tab pos="568325" algn="l"/>
                          <a:tab pos="860425" algn="l"/>
                          <a:tab pos="1138238" algn="l"/>
                          <a:tab pos="1433513" algn="l"/>
                          <a:tab pos="1711325" algn="l"/>
                          <a:tab pos="1997075" algn="l"/>
                        </a:tabLst>
                      </a:pPr>
                      <a:r>
                        <a:rPr kumimoji="0" lang="en-US" sz="1400" b="0" i="0" u="none" strike="noStrike" cap="none" normalizeH="0" baseline="0" dirty="0" smtClean="0">
                          <a:ln>
                            <a:noFill/>
                          </a:ln>
                          <a:solidFill>
                            <a:srgbClr val="404040"/>
                          </a:solidFill>
                          <a:effectLst/>
                          <a:latin typeface="Arial" panose="020B0604020202020204" pitchFamily="34" charset="0"/>
                          <a:cs typeface="Arial" panose="020B0604020202020204" pitchFamily="34" charset="0"/>
                        </a:rPr>
                        <a:t>Secondary</a:t>
                      </a:r>
                    </a:p>
                    <a:p>
                      <a:pPr marL="0" marR="0" lvl="0" indent="0" algn="l" defTabSz="914400" rtl="0" eaLnBrk="0" fontAlgn="base" latinLnBrk="0" hangingPunct="0">
                        <a:lnSpc>
                          <a:spcPct val="100000"/>
                        </a:lnSpc>
                        <a:spcBef>
                          <a:spcPct val="20000"/>
                        </a:spcBef>
                        <a:spcAft>
                          <a:spcPct val="0"/>
                        </a:spcAft>
                        <a:buClr>
                          <a:srgbClr val="072F67"/>
                        </a:buClr>
                        <a:buSzTx/>
                        <a:buFontTx/>
                        <a:buNone/>
                        <a:tabLst>
                          <a:tab pos="568325" algn="l"/>
                          <a:tab pos="860425" algn="l"/>
                          <a:tab pos="1138238" algn="l"/>
                          <a:tab pos="1433513" algn="l"/>
                          <a:tab pos="1711325" algn="l"/>
                          <a:tab pos="1997075" algn="l"/>
                        </a:tabLst>
                      </a:pPr>
                      <a:r>
                        <a:rPr kumimoji="0" lang="en-US" sz="1400" b="0" i="0" u="none" strike="noStrike" cap="none" normalizeH="0" baseline="0" dirty="0" smtClean="0">
                          <a:ln>
                            <a:noFill/>
                          </a:ln>
                          <a:solidFill>
                            <a:srgbClr val="404040"/>
                          </a:solidFill>
                          <a:effectLst/>
                          <a:latin typeface="Arial" panose="020B0604020202020204" pitchFamily="34" charset="0"/>
                          <a:cs typeface="Arial" panose="020B0604020202020204" pitchFamily="34" charset="0"/>
                        </a:rPr>
                        <a:t>Emerging</a:t>
                      </a:r>
                    </a:p>
                  </a:txBody>
                  <a:tcPr marT="91440" marB="91440" horzOverflow="overflow">
                    <a:lnL w="28575"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ts val="0"/>
                        </a:spcBef>
                        <a:spcAft>
                          <a:spcPts val="900"/>
                        </a:spcAft>
                        <a:buClr>
                          <a:schemeClr val="accent1"/>
                        </a:buClr>
                        <a:buSzTx/>
                        <a:buFontTx/>
                        <a:buNone/>
                        <a:tabLst>
                          <a:tab pos="568325" algn="l"/>
                          <a:tab pos="860425" algn="l"/>
                          <a:tab pos="1138238" algn="l"/>
                          <a:tab pos="1433513" algn="l"/>
                          <a:tab pos="1711325" algn="l"/>
                          <a:tab pos="1997075" algn="l"/>
                        </a:tabLst>
                      </a:pPr>
                      <a:r>
                        <a:rPr lang="en-US" sz="1400" b="1" kern="1200" dirty="0" smtClean="0">
                          <a:solidFill>
                            <a:srgbClr val="541832"/>
                          </a:solidFill>
                          <a:latin typeface="+mn-lt"/>
                          <a:ea typeface="+mn-ea"/>
                          <a:cs typeface="+mn-cs"/>
                        </a:rPr>
                        <a:t>Lower Middle countries with reasonable market infrastructures and Upper Middle Income GNI countries with lesser developed market infrastructures</a:t>
                      </a:r>
                    </a:p>
                  </a:txBody>
                  <a:tcPr marT="91440" marB="9144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ts val="0"/>
                        </a:spcBef>
                        <a:spcAft>
                          <a:spcPts val="900"/>
                        </a:spcAft>
                        <a:buClr>
                          <a:schemeClr val="accent1"/>
                        </a:buClr>
                        <a:buSzTx/>
                        <a:buFont typeface="Arial" panose="020B0604020202020204" pitchFamily="34" charset="0"/>
                        <a:buNone/>
                        <a:tabLst>
                          <a:tab pos="568325" algn="l"/>
                          <a:tab pos="860425" algn="l"/>
                          <a:tab pos="1138238" algn="l"/>
                          <a:tab pos="1433513" algn="l"/>
                          <a:tab pos="1711325" algn="l"/>
                          <a:tab pos="1997075" algn="l"/>
                        </a:tabLst>
                      </a:pPr>
                      <a:r>
                        <a:rPr lang="en-US" sz="1400" b="0" kern="1200" dirty="0" smtClean="0">
                          <a:solidFill>
                            <a:srgbClr val="404040"/>
                          </a:solidFill>
                          <a:latin typeface="+mn-lt"/>
                          <a:ea typeface="+mn-ea"/>
                          <a:cs typeface="+mn-cs"/>
                        </a:rPr>
                        <a:t>Passes 9 of 21 </a:t>
                      </a:r>
                      <a:br>
                        <a:rPr lang="en-US" sz="1400" b="0" kern="1200" dirty="0" smtClean="0">
                          <a:solidFill>
                            <a:srgbClr val="404040"/>
                          </a:solidFill>
                          <a:latin typeface="+mn-lt"/>
                          <a:ea typeface="+mn-ea"/>
                          <a:cs typeface="+mn-cs"/>
                        </a:rPr>
                      </a:br>
                      <a:r>
                        <a:rPr lang="en-US" sz="1400" b="0" kern="1200" dirty="0" smtClean="0">
                          <a:solidFill>
                            <a:srgbClr val="404040"/>
                          </a:solidFill>
                          <a:latin typeface="+mn-lt"/>
                          <a:ea typeface="+mn-ea"/>
                          <a:cs typeface="+mn-cs"/>
                        </a:rPr>
                        <a:t>Q of M Criteria</a:t>
                      </a:r>
                    </a:p>
                  </a:txBody>
                  <a:tcPr marT="91440" marB="9144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ts val="0"/>
                        </a:spcBef>
                        <a:spcAft>
                          <a:spcPts val="900"/>
                        </a:spcAft>
                        <a:buClr>
                          <a:schemeClr val="accent1"/>
                        </a:buClr>
                        <a:buSzTx/>
                        <a:buFont typeface="Arial" panose="020B0604020202020204" pitchFamily="34" charset="0"/>
                        <a:buNone/>
                        <a:tabLst>
                          <a:tab pos="568325" algn="l"/>
                          <a:tab pos="860425" algn="l"/>
                          <a:tab pos="1138238" algn="l"/>
                          <a:tab pos="1433513" algn="l"/>
                          <a:tab pos="1711325" algn="l"/>
                          <a:tab pos="1997075" algn="l"/>
                        </a:tabLst>
                      </a:pPr>
                      <a:r>
                        <a:rPr lang="en-US" sz="1400" b="0" kern="1200" dirty="0" smtClean="0">
                          <a:solidFill>
                            <a:srgbClr val="404040"/>
                          </a:solidFill>
                          <a:latin typeface="+mn-lt"/>
                          <a:ea typeface="+mn-ea"/>
                          <a:cs typeface="+mn-cs"/>
                        </a:rPr>
                        <a:t>Minimum 3 eligible companies</a:t>
                      </a:r>
                    </a:p>
                  </a:txBody>
                  <a:tcPr marT="91440" marB="91440" horzOverflow="overflow">
                    <a:lnL w="12700" cap="flat" cmpd="sng" algn="ctr">
                      <a:noFill/>
                      <a:prstDash val="solid"/>
                      <a:round/>
                      <a:headEnd type="none" w="med" len="med"/>
                      <a:tailEnd type="none" w="med" len="med"/>
                    </a:lnL>
                    <a:lnR w="28575" cap="flat" cmpd="sng" algn="ctr">
                      <a:no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3"/>
                  </a:ext>
                </a:extLst>
              </a:tr>
              <a:tr h="0">
                <a:tc>
                  <a:txBody>
                    <a:bodyPr/>
                    <a:lstStyle/>
                    <a:p>
                      <a:pPr marL="0" marR="0" lvl="0" indent="0" algn="l" defTabSz="914400" rtl="0" eaLnBrk="0" fontAlgn="base" latinLnBrk="0" hangingPunct="0">
                        <a:lnSpc>
                          <a:spcPct val="100000"/>
                        </a:lnSpc>
                        <a:spcBef>
                          <a:spcPct val="20000"/>
                        </a:spcBef>
                        <a:spcAft>
                          <a:spcPct val="0"/>
                        </a:spcAft>
                        <a:buClr>
                          <a:srgbClr val="072F67"/>
                        </a:buClr>
                        <a:buSzTx/>
                        <a:buFontTx/>
                        <a:buNone/>
                        <a:tabLst>
                          <a:tab pos="568325" algn="l"/>
                          <a:tab pos="860425" algn="l"/>
                          <a:tab pos="1138238" algn="l"/>
                          <a:tab pos="1433513" algn="l"/>
                          <a:tab pos="1711325" algn="l"/>
                          <a:tab pos="1997075" algn="l"/>
                        </a:tabLst>
                      </a:pPr>
                      <a:r>
                        <a:rPr kumimoji="0" lang="en-US" sz="1400" b="0" i="0" u="none" strike="noStrike" cap="none" normalizeH="0" baseline="0" dirty="0" smtClean="0">
                          <a:ln>
                            <a:noFill/>
                          </a:ln>
                          <a:solidFill>
                            <a:srgbClr val="404040"/>
                          </a:solidFill>
                          <a:effectLst/>
                          <a:latin typeface="Arial" panose="020B0604020202020204" pitchFamily="34" charset="0"/>
                          <a:cs typeface="Arial" panose="020B0604020202020204" pitchFamily="34" charset="0"/>
                        </a:rPr>
                        <a:t>Frontier</a:t>
                      </a:r>
                    </a:p>
                  </a:txBody>
                  <a:tcPr marT="91440" marB="91440" horzOverflow="overflow">
                    <a:lnL w="28575"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ts val="0"/>
                        </a:spcBef>
                        <a:spcAft>
                          <a:spcPts val="900"/>
                        </a:spcAft>
                        <a:buClr>
                          <a:schemeClr val="accent1"/>
                        </a:buClr>
                        <a:buSzTx/>
                        <a:buFontTx/>
                        <a:buNone/>
                        <a:tabLst>
                          <a:tab pos="568325" algn="l"/>
                          <a:tab pos="860425" algn="l"/>
                          <a:tab pos="1138238" algn="l"/>
                          <a:tab pos="1433513" algn="l"/>
                          <a:tab pos="1711325" algn="l"/>
                          <a:tab pos="1997075" algn="l"/>
                        </a:tabLst>
                      </a:pPr>
                      <a:r>
                        <a:rPr lang="en-US" sz="1400" b="1" kern="1200" dirty="0" smtClean="0">
                          <a:solidFill>
                            <a:srgbClr val="541832"/>
                          </a:solidFill>
                          <a:latin typeface="+mn-lt"/>
                          <a:ea typeface="+mn-ea"/>
                          <a:cs typeface="+mn-cs"/>
                        </a:rPr>
                        <a:t>Restricted emerging markets</a:t>
                      </a:r>
                    </a:p>
                  </a:txBody>
                  <a:tcPr marT="91440" marB="9144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ts val="0"/>
                        </a:spcBef>
                        <a:spcAft>
                          <a:spcPts val="900"/>
                        </a:spcAft>
                        <a:buClr>
                          <a:schemeClr val="accent1"/>
                        </a:buClr>
                        <a:buSzTx/>
                        <a:buFont typeface="Arial" panose="020B0604020202020204" pitchFamily="34" charset="0"/>
                        <a:buNone/>
                        <a:tabLst>
                          <a:tab pos="568325" algn="l"/>
                          <a:tab pos="860425" algn="l"/>
                          <a:tab pos="1138238" algn="l"/>
                          <a:tab pos="1433513" algn="l"/>
                          <a:tab pos="1711325" algn="l"/>
                          <a:tab pos="1997075" algn="l"/>
                        </a:tabLst>
                      </a:pPr>
                      <a:r>
                        <a:rPr lang="en-US" sz="1400" b="0" kern="1200" dirty="0" smtClean="0">
                          <a:solidFill>
                            <a:srgbClr val="404040"/>
                          </a:solidFill>
                          <a:latin typeface="+mn-lt"/>
                          <a:ea typeface="+mn-ea"/>
                          <a:cs typeface="+mn-cs"/>
                        </a:rPr>
                        <a:t>Passes 5 of 21 </a:t>
                      </a:r>
                      <a:br>
                        <a:rPr lang="en-US" sz="1400" b="0" kern="1200" dirty="0" smtClean="0">
                          <a:solidFill>
                            <a:srgbClr val="404040"/>
                          </a:solidFill>
                          <a:latin typeface="+mn-lt"/>
                          <a:ea typeface="+mn-ea"/>
                          <a:cs typeface="+mn-cs"/>
                        </a:rPr>
                      </a:br>
                      <a:r>
                        <a:rPr lang="en-US" sz="1400" b="0" kern="1200" dirty="0" smtClean="0">
                          <a:solidFill>
                            <a:srgbClr val="404040"/>
                          </a:solidFill>
                          <a:latin typeface="+mn-lt"/>
                          <a:ea typeface="+mn-ea"/>
                          <a:cs typeface="+mn-cs"/>
                        </a:rPr>
                        <a:t>Q of M Criteria</a:t>
                      </a:r>
                    </a:p>
                  </a:txBody>
                  <a:tcPr marT="91440" marB="9144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ts val="0"/>
                        </a:spcBef>
                        <a:spcAft>
                          <a:spcPts val="900"/>
                        </a:spcAft>
                        <a:buClr>
                          <a:schemeClr val="accent1"/>
                        </a:buClr>
                        <a:buSzTx/>
                        <a:buFont typeface="Arial" panose="020B0604020202020204" pitchFamily="34" charset="0"/>
                        <a:buNone/>
                        <a:tabLst>
                          <a:tab pos="568325" algn="l"/>
                          <a:tab pos="860425" algn="l"/>
                          <a:tab pos="1138238" algn="l"/>
                          <a:tab pos="1433513" algn="l"/>
                          <a:tab pos="1711325" algn="l"/>
                          <a:tab pos="1997075" algn="l"/>
                        </a:tabLst>
                      </a:pPr>
                      <a:r>
                        <a:rPr lang="en-US" sz="1400" b="0" kern="1200" dirty="0" smtClean="0">
                          <a:solidFill>
                            <a:srgbClr val="404040"/>
                          </a:solidFill>
                          <a:latin typeface="+mn-lt"/>
                          <a:ea typeface="+mn-ea"/>
                          <a:cs typeface="+mn-cs"/>
                        </a:rPr>
                        <a:t>Minimum 3 eligible companies</a:t>
                      </a:r>
                    </a:p>
                  </a:txBody>
                  <a:tcPr marT="91440" marB="91440" horzOverflow="overflow">
                    <a:lnL w="12700" cap="flat" cmpd="sng" algn="ctr">
                      <a:noFill/>
                      <a:prstDash val="solid"/>
                      <a:round/>
                      <a:headEnd type="none" w="med" len="med"/>
                      <a:tailEnd type="none" w="med" len="med"/>
                    </a:lnL>
                    <a:lnR w="28575" cap="flat" cmpd="sng" algn="ctr">
                      <a:no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4"/>
                  </a:ext>
                </a:extLst>
              </a:tr>
            </a:tbl>
          </a:graphicData>
        </a:graphic>
      </p:graphicFrame>
    </p:spTree>
    <p:extLst>
      <p:ext uri="{BB962C8B-B14F-4D97-AF65-F5344CB8AC3E}">
        <p14:creationId xmlns:p14="http://schemas.microsoft.com/office/powerpoint/2010/main" val="373904183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26935" y="166977"/>
            <a:ext cx="5940942" cy="608274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79815825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290276" y="463681"/>
            <a:ext cx="5940000" cy="461665"/>
          </a:xfrm>
        </p:spPr>
        <p:txBody>
          <a:bodyPr/>
          <a:lstStyle/>
          <a:p>
            <a:r>
              <a:rPr lang="en-GB" sz="2700" dirty="0" smtClean="0"/>
              <a:t>London Stock Exchange Group</a:t>
            </a:r>
            <a:r>
              <a:rPr lang="en-GB" dirty="0" smtClean="0"/>
              <a:t/>
            </a:r>
            <a:br>
              <a:rPr lang="en-GB" dirty="0" smtClean="0"/>
            </a:br>
            <a:r>
              <a:rPr lang="en-GB" sz="2000" b="0" dirty="0"/>
              <a:t>Building stable, trusted markets since 1801</a:t>
            </a:r>
          </a:p>
        </p:txBody>
      </p:sp>
      <p:sp>
        <p:nvSpPr>
          <p:cNvPr id="83" name="Rectangle 82"/>
          <p:cNvSpPr/>
          <p:nvPr/>
        </p:nvSpPr>
        <p:spPr>
          <a:xfrm>
            <a:off x="179511" y="6093296"/>
            <a:ext cx="2945341" cy="215423"/>
          </a:xfrm>
          <a:prstGeom prst="rect">
            <a:avLst/>
          </a:prstGeom>
        </p:spPr>
        <p:txBody>
          <a:bodyPr wrap="square" lIns="91422" tIns="45710" rIns="91422" bIns="45710">
            <a:spAutoFit/>
          </a:bodyPr>
          <a:lstStyle/>
          <a:p>
            <a:pPr defTabSz="914222"/>
            <a:r>
              <a:rPr lang="en-GB" sz="800" dirty="0">
                <a:solidFill>
                  <a:srgbClr val="808080"/>
                </a:solidFill>
              </a:rPr>
              <a:t>Selected LSEG business lines and areas of </a:t>
            </a:r>
            <a:r>
              <a:rPr lang="en-GB" sz="800" dirty="0" smtClean="0">
                <a:solidFill>
                  <a:srgbClr val="808080"/>
                </a:solidFill>
              </a:rPr>
              <a:t>focus</a:t>
            </a:r>
            <a:endParaRPr lang="en-GB" sz="800" dirty="0">
              <a:solidFill>
                <a:srgbClr val="808080"/>
              </a:solidFill>
            </a:endParaRPr>
          </a:p>
        </p:txBody>
      </p:sp>
      <p:cxnSp>
        <p:nvCxnSpPr>
          <p:cNvPr id="90" name="Straight Connector 89"/>
          <p:cNvCxnSpPr/>
          <p:nvPr/>
        </p:nvCxnSpPr>
        <p:spPr>
          <a:xfrm>
            <a:off x="5220072" y="4114991"/>
            <a:ext cx="1152128" cy="661301"/>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9" name="Straight Connector 88"/>
          <p:cNvCxnSpPr/>
          <p:nvPr/>
        </p:nvCxnSpPr>
        <p:spPr>
          <a:xfrm flipV="1">
            <a:off x="2712455" y="4048622"/>
            <a:ext cx="1363390" cy="768356"/>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8" name="Straight Connector 87"/>
          <p:cNvCxnSpPr/>
          <p:nvPr/>
        </p:nvCxnSpPr>
        <p:spPr>
          <a:xfrm flipV="1">
            <a:off x="4573633" y="1869891"/>
            <a:ext cx="0" cy="115200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aphicFrame>
        <p:nvGraphicFramePr>
          <p:cNvPr id="33" name="Chart 32"/>
          <p:cNvGraphicFramePr>
            <a:graphicFrameLocks/>
          </p:cNvGraphicFramePr>
          <p:nvPr>
            <p:extLst>
              <p:ext uri="{D42A27DB-BD31-4B8C-83A1-F6EECF244321}">
                <p14:modId xmlns:p14="http://schemas.microsoft.com/office/powerpoint/2010/main" val="1264851159"/>
              </p:ext>
            </p:extLst>
          </p:nvPr>
        </p:nvGraphicFramePr>
        <p:xfrm>
          <a:off x="2419901" y="1583761"/>
          <a:ext cx="4304198" cy="432048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34" name="Chart 33"/>
          <p:cNvGraphicFramePr>
            <a:graphicFrameLocks/>
          </p:cNvGraphicFramePr>
          <p:nvPr>
            <p:extLst>
              <p:ext uri="{D42A27DB-BD31-4B8C-83A1-F6EECF244321}">
                <p14:modId xmlns:p14="http://schemas.microsoft.com/office/powerpoint/2010/main" val="1217436519"/>
              </p:ext>
            </p:extLst>
          </p:nvPr>
        </p:nvGraphicFramePr>
        <p:xfrm>
          <a:off x="3762000" y="2934001"/>
          <a:ext cx="1620000" cy="1620000"/>
        </p:xfrm>
        <a:graphic>
          <a:graphicData uri="http://schemas.openxmlformats.org/drawingml/2006/chart">
            <c:chart xmlns:c="http://schemas.openxmlformats.org/drawingml/2006/chart" xmlns:r="http://schemas.openxmlformats.org/officeDocument/2006/relationships" r:id="rId4"/>
          </a:graphicData>
        </a:graphic>
      </p:graphicFrame>
      <p:sp>
        <p:nvSpPr>
          <p:cNvPr id="35" name="Rectangle 34"/>
          <p:cNvSpPr/>
          <p:nvPr/>
        </p:nvSpPr>
        <p:spPr>
          <a:xfrm rot="17659123">
            <a:off x="2223041" y="2403142"/>
            <a:ext cx="2736000" cy="1760400"/>
          </a:xfrm>
          <a:prstGeom prst="rect">
            <a:avLst/>
          </a:prstGeom>
          <a:noFill/>
        </p:spPr>
        <p:txBody>
          <a:bodyPr wrap="none" lIns="91440" tIns="45720" rIns="91440" bIns="45720">
            <a:prstTxWarp prst="textArchUp">
              <a:avLst>
                <a:gd name="adj" fmla="val 11721292"/>
              </a:avLst>
            </a:prstTxWarp>
            <a:spAutoFit/>
          </a:bodyPr>
          <a:lstStyle/>
          <a:p>
            <a:pPr algn="ctr"/>
            <a:r>
              <a:rPr lang="en-US" sz="1200" b="1" dirty="0" smtClean="0">
                <a:ln w="12700">
                  <a:noFill/>
                  <a:prstDash val="solid"/>
                </a:ln>
                <a:solidFill>
                  <a:srgbClr val="16202C"/>
                </a:solidFill>
              </a:rPr>
              <a:t>Information Services</a:t>
            </a:r>
            <a:endParaRPr lang="en-US" sz="1200" b="1" dirty="0">
              <a:ln w="12700">
                <a:noFill/>
                <a:prstDash val="solid"/>
              </a:ln>
              <a:solidFill>
                <a:srgbClr val="16202C"/>
              </a:solidFill>
            </a:endParaRPr>
          </a:p>
        </p:txBody>
      </p:sp>
      <p:pic>
        <p:nvPicPr>
          <p:cNvPr id="36" name="Picture 2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273767" y="5130006"/>
            <a:ext cx="596466" cy="2885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9" name="Picture 2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139741" y="4176049"/>
            <a:ext cx="396875" cy="115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2" name="Picture 23"/>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906126" y="3836469"/>
            <a:ext cx="603250" cy="231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3" name="Picture 22"/>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807755" y="3624418"/>
            <a:ext cx="908050" cy="1889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7" name="Picture 2" descr="R:\xDepartment\Generic\Events_Photos\MARKETING CAMPAIGNS &amp; MATERIALS\BRAND ASSETS\Logos\LSE\jpeg, png and gif\jpgs\LSE_logo_RGB_WB - 350 pix.jpg"/>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4634528" y="2111880"/>
            <a:ext cx="697537" cy="207268"/>
          </a:xfrm>
          <a:prstGeom prst="rect">
            <a:avLst/>
          </a:prstGeom>
          <a:noFill/>
          <a:extLst>
            <a:ext uri="{909E8E84-426E-40DD-AFC4-6F175D3DCCD1}">
              <a14:hiddenFill xmlns:a14="http://schemas.microsoft.com/office/drawing/2010/main">
                <a:solidFill>
                  <a:srgbClr val="FFFFFF"/>
                </a:solidFill>
              </a14:hiddenFill>
            </a:ext>
          </a:extLst>
        </p:spPr>
      </p:pic>
      <p:pic>
        <p:nvPicPr>
          <p:cNvPr id="48" name="Picture 6" descr="Image result for borsa italiana logo"/>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4840201" y="2405120"/>
            <a:ext cx="750456" cy="141609"/>
          </a:xfrm>
          <a:prstGeom prst="rect">
            <a:avLst/>
          </a:prstGeom>
          <a:noFill/>
          <a:extLst>
            <a:ext uri="{909E8E84-426E-40DD-AFC4-6F175D3DCCD1}">
              <a14:hiddenFill xmlns:a14="http://schemas.microsoft.com/office/drawing/2010/main">
                <a:solidFill>
                  <a:srgbClr val="FFFFFF"/>
                </a:solidFill>
              </a14:hiddenFill>
            </a:ext>
          </a:extLst>
        </p:spPr>
      </p:pic>
      <p:pic>
        <p:nvPicPr>
          <p:cNvPr id="59" name="Picture 10" descr="Image result for tradecho logo"/>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5511486" y="4038932"/>
            <a:ext cx="781945" cy="152119"/>
          </a:xfrm>
          <a:prstGeom prst="rect">
            <a:avLst/>
          </a:prstGeom>
          <a:noFill/>
          <a:extLst>
            <a:ext uri="{909E8E84-426E-40DD-AFC4-6F175D3DCCD1}">
              <a14:hiddenFill xmlns:a14="http://schemas.microsoft.com/office/drawing/2010/main">
                <a:solidFill>
                  <a:srgbClr val="FFFFFF"/>
                </a:solidFill>
              </a14:hiddenFill>
            </a:ext>
          </a:extLst>
        </p:spPr>
      </p:pic>
      <p:pic>
        <p:nvPicPr>
          <p:cNvPr id="60" name="Picture 12" descr="Image result for turquoise lse logo"/>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5090326" y="2632701"/>
            <a:ext cx="798314" cy="175532"/>
          </a:xfrm>
          <a:prstGeom prst="rect">
            <a:avLst/>
          </a:prstGeom>
          <a:noFill/>
          <a:extLst>
            <a:ext uri="{909E8E84-426E-40DD-AFC4-6F175D3DCCD1}">
              <a14:hiddenFill xmlns:a14="http://schemas.microsoft.com/office/drawing/2010/main">
                <a:solidFill>
                  <a:srgbClr val="FFFFFF"/>
                </a:solidFill>
              </a14:hiddenFill>
            </a:ext>
          </a:extLst>
        </p:spPr>
      </p:pic>
      <p:pic>
        <p:nvPicPr>
          <p:cNvPr id="72" name="Picture 16" descr="Image result for eurotlx logo"/>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5801567" y="3626962"/>
            <a:ext cx="517382" cy="326000"/>
          </a:xfrm>
          <a:prstGeom prst="rect">
            <a:avLst/>
          </a:prstGeom>
          <a:noFill/>
          <a:extLst>
            <a:ext uri="{909E8E84-426E-40DD-AFC4-6F175D3DCCD1}">
              <a14:hiddenFill xmlns:a14="http://schemas.microsoft.com/office/drawing/2010/main">
                <a:solidFill>
                  <a:srgbClr val="FFFFFF"/>
                </a:solidFill>
              </a14:hiddenFill>
            </a:ext>
          </a:extLst>
        </p:spPr>
      </p:pic>
      <p:pic>
        <p:nvPicPr>
          <p:cNvPr id="73" name="Picture 2" descr="http://bond.lseg.stockex.local/image/journal/article?img_id=25324976&amp;t=1491487689769"/>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3520131" y="2358714"/>
            <a:ext cx="828092" cy="284499"/>
          </a:xfrm>
          <a:prstGeom prst="rect">
            <a:avLst/>
          </a:prstGeom>
          <a:noFill/>
          <a:extLst>
            <a:ext uri="{909E8E84-426E-40DD-AFC4-6F175D3DCCD1}">
              <a14:hiddenFill xmlns:a14="http://schemas.microsoft.com/office/drawing/2010/main">
                <a:solidFill>
                  <a:srgbClr val="FFFFFF"/>
                </a:solidFill>
              </a14:hiddenFill>
            </a:ext>
          </a:extLst>
        </p:spPr>
      </p:pic>
      <p:pic>
        <p:nvPicPr>
          <p:cNvPr id="75" name="Picture 2"/>
          <p:cNvPicPr>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3141221" y="2725620"/>
            <a:ext cx="490240" cy="47612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6" name="Picture 75"/>
          <p:cNvPicPr>
            <a:picLocks noChangeAspect="1" noChangeArrowheads="1"/>
          </p:cNvPicPr>
          <p:nvPr/>
        </p:nvPicPr>
        <p:blipFill rotWithShape="1">
          <a:blip r:embed="rId16" cstate="print">
            <a:extLst>
              <a:ext uri="{28A0092B-C50C-407E-A947-70E740481C1C}">
                <a14:useLocalDpi xmlns:a14="http://schemas.microsoft.com/office/drawing/2010/main" val="0"/>
              </a:ext>
            </a:extLst>
          </a:blip>
          <a:srcRect t="7497" b="10981"/>
          <a:stretch/>
        </p:blipFill>
        <p:spPr bwMode="auto">
          <a:xfrm>
            <a:off x="5708545" y="3330083"/>
            <a:ext cx="539951" cy="21090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7" name="Picture 76"/>
          <p:cNvPicPr/>
          <p:nvPr/>
        </p:nvPicPr>
        <p:blipFill>
          <a:blip r:embed="rId17" cstate="print">
            <a:extLst>
              <a:ext uri="{28A0092B-C50C-407E-A947-70E740481C1C}">
                <a14:useLocalDpi xmlns:a14="http://schemas.microsoft.com/office/drawing/2010/main" val="0"/>
              </a:ext>
            </a:extLst>
          </a:blip>
          <a:srcRect/>
          <a:stretch>
            <a:fillRect/>
          </a:stretch>
        </p:blipFill>
        <p:spPr bwMode="auto">
          <a:xfrm>
            <a:off x="5305459" y="3133781"/>
            <a:ext cx="884165" cy="110330"/>
          </a:xfrm>
          <a:prstGeom prst="rect">
            <a:avLst/>
          </a:prstGeom>
          <a:noFill/>
          <a:ln>
            <a:noFill/>
          </a:ln>
          <a:extLst/>
        </p:spPr>
      </p:pic>
      <p:pic>
        <p:nvPicPr>
          <p:cNvPr id="78" name="Picture 21"/>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4138230" y="2124233"/>
            <a:ext cx="285750" cy="1825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4" name="Group 3"/>
          <p:cNvGrpSpPr/>
          <p:nvPr/>
        </p:nvGrpSpPr>
        <p:grpSpPr>
          <a:xfrm>
            <a:off x="3600752" y="4696785"/>
            <a:ext cx="1942497" cy="213178"/>
            <a:chOff x="3573392" y="4669816"/>
            <a:chExt cx="1942497" cy="213178"/>
          </a:xfrm>
        </p:grpSpPr>
        <p:pic>
          <p:nvPicPr>
            <p:cNvPr id="38" name="Picture 25"/>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4572000" y="4689789"/>
              <a:ext cx="943889" cy="1932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9" name="Picture 2"/>
            <p:cNvPicPr>
              <a:picLocks noChangeAspect="1" noChangeArrowheads="1"/>
            </p:cNvPicPr>
            <p:nvPr/>
          </p:nvPicPr>
          <p:blipFill>
            <a:blip r:embed="rId20" cstate="print">
              <a:extLst>
                <a:ext uri="{28A0092B-C50C-407E-A947-70E740481C1C}">
                  <a14:useLocalDpi xmlns:a14="http://schemas.microsoft.com/office/drawing/2010/main" val="0"/>
                </a:ext>
              </a:extLst>
            </a:blip>
            <a:srcRect/>
            <a:stretch>
              <a:fillRect/>
            </a:stretch>
          </p:blipFill>
          <p:spPr bwMode="auto">
            <a:xfrm>
              <a:off x="3573392" y="4669816"/>
              <a:ext cx="864096" cy="19234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pic>
        <p:nvPicPr>
          <p:cNvPr id="80" name="Picture 18" descr="Image result for lseg technology logo"/>
          <p:cNvPicPr>
            <a:picLocks noChangeAspect="1" noChangeArrowheads="1"/>
          </p:cNvPicPr>
          <p:nvPr/>
        </p:nvPicPr>
        <p:blipFill>
          <a:blip r:embed="rId21" cstate="print">
            <a:extLst>
              <a:ext uri="{28A0092B-C50C-407E-A947-70E740481C1C}">
                <a14:useLocalDpi xmlns:a14="http://schemas.microsoft.com/office/drawing/2010/main" val="0"/>
              </a:ext>
            </a:extLst>
          </a:blip>
          <a:srcRect/>
          <a:stretch>
            <a:fillRect/>
          </a:stretch>
        </p:blipFill>
        <p:spPr bwMode="auto">
          <a:xfrm>
            <a:off x="4134008" y="3624007"/>
            <a:ext cx="891787" cy="239509"/>
          </a:xfrm>
          <a:prstGeom prst="rect">
            <a:avLst/>
          </a:prstGeom>
          <a:noFill/>
          <a:extLst>
            <a:ext uri="{909E8E84-426E-40DD-AFC4-6F175D3DCCD1}">
              <a14:hiddenFill xmlns:a14="http://schemas.microsoft.com/office/drawing/2010/main">
                <a:solidFill>
                  <a:srgbClr val="FFFFFF"/>
                </a:solidFill>
              </a14:hiddenFill>
            </a:ext>
          </a:extLst>
        </p:spPr>
      </p:pic>
      <p:pic>
        <p:nvPicPr>
          <p:cNvPr id="82" name="Picture 2" descr="C:\Users\rgahrama\AppData\Local\Microsoft\windows\Temporary Internet Files\Content.Outlook\NK9KIDJD\MTS_16_Core_RGB.PNG"/>
          <p:cNvPicPr>
            <a:picLocks noChangeAspect="1" noChangeArrowheads="1"/>
          </p:cNvPicPr>
          <p:nvPr/>
        </p:nvPicPr>
        <p:blipFill>
          <a:blip r:embed="rId22" cstate="print">
            <a:extLst>
              <a:ext uri="{28A0092B-C50C-407E-A947-70E740481C1C}">
                <a14:useLocalDpi xmlns:a14="http://schemas.microsoft.com/office/drawing/2010/main" val="0"/>
              </a:ext>
            </a:extLst>
          </a:blip>
          <a:srcRect/>
          <a:stretch>
            <a:fillRect/>
          </a:stretch>
        </p:blipFill>
        <p:spPr bwMode="auto">
          <a:xfrm>
            <a:off x="5337507" y="2894205"/>
            <a:ext cx="671491" cy="153604"/>
          </a:xfrm>
          <a:prstGeom prst="rect">
            <a:avLst/>
          </a:prstGeom>
          <a:noFill/>
          <a:extLst>
            <a:ext uri="{909E8E84-426E-40DD-AFC4-6F175D3DCCD1}">
              <a14:hiddenFill xmlns:a14="http://schemas.microsoft.com/office/drawing/2010/main">
                <a:solidFill>
                  <a:srgbClr val="FFFFFF"/>
                </a:solidFill>
              </a14:hiddenFill>
            </a:ext>
          </a:extLst>
        </p:spPr>
      </p:pic>
      <p:sp>
        <p:nvSpPr>
          <p:cNvPr id="85" name="Rectangle 84"/>
          <p:cNvSpPr/>
          <p:nvPr/>
        </p:nvSpPr>
        <p:spPr>
          <a:xfrm rot="3905192">
            <a:off x="4204013" y="2418602"/>
            <a:ext cx="2737296" cy="1759118"/>
          </a:xfrm>
          <a:prstGeom prst="rect">
            <a:avLst/>
          </a:prstGeom>
          <a:noFill/>
        </p:spPr>
        <p:txBody>
          <a:bodyPr wrap="none" lIns="91440" tIns="45720" rIns="91440" bIns="45720">
            <a:prstTxWarp prst="textArchUp">
              <a:avLst/>
            </a:prstTxWarp>
            <a:spAutoFit/>
          </a:bodyPr>
          <a:lstStyle/>
          <a:p>
            <a:pPr algn="ctr"/>
            <a:r>
              <a:rPr lang="en-US" sz="1200" b="1" dirty="0" smtClean="0">
                <a:ln w="12700">
                  <a:noFill/>
                  <a:prstDash val="solid"/>
                </a:ln>
                <a:solidFill>
                  <a:srgbClr val="16202C"/>
                </a:solidFill>
              </a:rPr>
              <a:t>Capital Markets</a:t>
            </a:r>
            <a:endParaRPr lang="en-US" sz="1200" b="1" dirty="0">
              <a:ln w="12700">
                <a:noFill/>
                <a:prstDash val="solid"/>
              </a:ln>
              <a:solidFill>
                <a:srgbClr val="16202C"/>
              </a:solidFill>
            </a:endParaRPr>
          </a:p>
        </p:txBody>
      </p:sp>
      <p:sp>
        <p:nvSpPr>
          <p:cNvPr id="84" name="Rectangle 83"/>
          <p:cNvSpPr/>
          <p:nvPr/>
        </p:nvSpPr>
        <p:spPr>
          <a:xfrm>
            <a:off x="2450772" y="836712"/>
            <a:ext cx="4284476" cy="4923253"/>
          </a:xfrm>
          <a:prstGeom prst="rect">
            <a:avLst/>
          </a:prstGeom>
          <a:noFill/>
        </p:spPr>
        <p:txBody>
          <a:bodyPr wrap="none" lIns="91440" tIns="45720" rIns="91440" bIns="45720">
            <a:prstTxWarp prst="textArchDown">
              <a:avLst>
                <a:gd name="adj" fmla="val 875113"/>
              </a:avLst>
            </a:prstTxWarp>
            <a:spAutoFit/>
          </a:bodyPr>
          <a:lstStyle/>
          <a:p>
            <a:pPr algn="ctr"/>
            <a:r>
              <a:rPr lang="en-US" sz="1200" b="1" dirty="0" smtClean="0">
                <a:ln w="12700">
                  <a:noFill/>
                  <a:prstDash val="solid"/>
                </a:ln>
                <a:solidFill>
                  <a:srgbClr val="16202C"/>
                </a:solidFill>
              </a:rPr>
              <a:t>Post Trade Services</a:t>
            </a:r>
            <a:endParaRPr lang="en-US" sz="1200" b="1" dirty="0">
              <a:ln w="12700">
                <a:noFill/>
                <a:prstDash val="solid"/>
              </a:ln>
              <a:solidFill>
                <a:srgbClr val="16202C"/>
              </a:solidFill>
            </a:endParaRPr>
          </a:p>
        </p:txBody>
      </p:sp>
      <p:pic>
        <p:nvPicPr>
          <p:cNvPr id="17" name="Picture 16"/>
          <p:cNvPicPr>
            <a:picLocks noChangeAspect="1"/>
          </p:cNvPicPr>
          <p:nvPr/>
        </p:nvPicPr>
        <p:blipFill>
          <a:blip r:embed="rId23" cstate="print">
            <a:extLst>
              <a:ext uri="{28A0092B-C50C-407E-A947-70E740481C1C}">
                <a14:useLocalDpi xmlns:a14="http://schemas.microsoft.com/office/drawing/2010/main" val="0"/>
              </a:ext>
            </a:extLst>
          </a:blip>
          <a:stretch>
            <a:fillRect/>
          </a:stretch>
        </p:blipFill>
        <p:spPr>
          <a:xfrm>
            <a:off x="504207" y="1563400"/>
            <a:ext cx="2343879" cy="548479"/>
          </a:xfrm>
          <a:prstGeom prst="rect">
            <a:avLst/>
          </a:prstGeom>
        </p:spPr>
      </p:pic>
    </p:spTree>
    <p:extLst>
      <p:ext uri="{BB962C8B-B14F-4D97-AF65-F5344CB8AC3E}">
        <p14:creationId xmlns:p14="http://schemas.microsoft.com/office/powerpoint/2010/main" val="332266560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FTSE Russell Watch List countries</a:t>
            </a:r>
            <a:endParaRPr lang="en-GB" dirty="0"/>
          </a:p>
        </p:txBody>
      </p:sp>
      <p:sp>
        <p:nvSpPr>
          <p:cNvPr id="3" name="Text Placeholder 2"/>
          <p:cNvSpPr>
            <a:spLocks noGrp="1"/>
          </p:cNvSpPr>
          <p:nvPr>
            <p:ph type="body" sz="quarter" idx="12"/>
          </p:nvPr>
        </p:nvSpPr>
        <p:spPr/>
        <p:txBody>
          <a:bodyPr/>
          <a:lstStyle/>
          <a:p>
            <a:pPr lvl="0"/>
            <a:r>
              <a:rPr lang="en-GB" dirty="0"/>
              <a:t>China A-Shares: Possible inclusion as Secondary Emerging</a:t>
            </a:r>
          </a:p>
          <a:p>
            <a:pPr lvl="0"/>
            <a:r>
              <a:rPr lang="en-GB" dirty="0"/>
              <a:t>Iceland: Possible inclusion as Frontier</a:t>
            </a:r>
          </a:p>
          <a:p>
            <a:pPr lvl="0"/>
            <a:r>
              <a:rPr lang="en-GB" dirty="0"/>
              <a:t>Romania: Possible reclassification from Frontier to Secondary Emerging</a:t>
            </a:r>
          </a:p>
          <a:p>
            <a:pPr lvl="0"/>
            <a:r>
              <a:rPr lang="en-GB" dirty="0"/>
              <a:t>Saudi Arabia: Possible inclusion as Secondary </a:t>
            </a:r>
            <a:r>
              <a:rPr lang="en-GB" dirty="0" smtClean="0"/>
              <a:t>Emerging in March 2018</a:t>
            </a:r>
            <a:endParaRPr lang="en-GB" dirty="0"/>
          </a:p>
          <a:p>
            <a:endParaRPr lang="en-GB" dirty="0"/>
          </a:p>
        </p:txBody>
      </p:sp>
    </p:spTree>
    <p:extLst>
      <p:ext uri="{BB962C8B-B14F-4D97-AF65-F5344CB8AC3E}">
        <p14:creationId xmlns:p14="http://schemas.microsoft.com/office/powerpoint/2010/main" val="310263208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536714" y="561080"/>
            <a:ext cx="5553986" cy="1029182"/>
          </a:xfrm>
        </p:spPr>
        <p:txBody>
          <a:bodyPr/>
          <a:lstStyle/>
          <a:p>
            <a:r>
              <a:rPr lang="en-US" dirty="0" smtClean="0"/>
              <a:t>Contact </a:t>
            </a:r>
            <a:endParaRPr lang="en-US" dirty="0"/>
          </a:p>
        </p:txBody>
      </p:sp>
      <p:sp>
        <p:nvSpPr>
          <p:cNvPr id="2" name="TextBox 1"/>
          <p:cNvSpPr txBox="1"/>
          <p:nvPr/>
        </p:nvSpPr>
        <p:spPr>
          <a:xfrm>
            <a:off x="620202" y="2059388"/>
            <a:ext cx="3633746" cy="3416320"/>
          </a:xfrm>
          <a:prstGeom prst="rect">
            <a:avLst/>
          </a:prstGeom>
          <a:noFill/>
        </p:spPr>
        <p:txBody>
          <a:bodyPr wrap="square" rtlCol="0">
            <a:spAutoFit/>
          </a:bodyPr>
          <a:lstStyle/>
          <a:p>
            <a:r>
              <a:rPr lang="en-GB" dirty="0" smtClean="0"/>
              <a:t>Gary Rynhoud </a:t>
            </a:r>
          </a:p>
          <a:p>
            <a:r>
              <a:rPr lang="en-GB" i="1" dirty="0"/>
              <a:t>Head of Middle East and Africa </a:t>
            </a:r>
            <a:r>
              <a:rPr lang="en-GB" dirty="0"/>
              <a:t/>
            </a:r>
            <a:br>
              <a:rPr lang="en-GB" dirty="0"/>
            </a:br>
            <a:r>
              <a:rPr lang="en-GB" dirty="0" smtClean="0"/>
              <a:t>FTSE Russell </a:t>
            </a:r>
          </a:p>
          <a:p>
            <a:r>
              <a:rPr lang="en-GB" dirty="0"/>
              <a:t>10 Paternoster Square</a:t>
            </a:r>
            <a:br>
              <a:rPr lang="en-GB" dirty="0"/>
            </a:br>
            <a:r>
              <a:rPr lang="en-GB" dirty="0"/>
              <a:t>London</a:t>
            </a:r>
            <a:br>
              <a:rPr lang="en-GB" dirty="0"/>
            </a:br>
            <a:r>
              <a:rPr lang="en-GB" dirty="0"/>
              <a:t>EC4M 7LS</a:t>
            </a:r>
            <a:br>
              <a:rPr lang="en-GB" dirty="0"/>
            </a:br>
            <a:r>
              <a:rPr lang="en-GB" dirty="0"/>
              <a:t> </a:t>
            </a:r>
            <a:br>
              <a:rPr lang="en-GB" dirty="0"/>
            </a:br>
            <a:r>
              <a:rPr lang="en-GB" dirty="0"/>
              <a:t>Tel: +44 207 866 8069</a:t>
            </a:r>
            <a:br>
              <a:rPr lang="en-GB" dirty="0"/>
            </a:br>
            <a:r>
              <a:rPr lang="en-GB" dirty="0"/>
              <a:t>Mobile: +44 79 891 63831</a:t>
            </a:r>
            <a:br>
              <a:rPr lang="en-GB" dirty="0"/>
            </a:br>
            <a:r>
              <a:rPr lang="en-GB" dirty="0"/>
              <a:t>Email: </a:t>
            </a:r>
            <a:r>
              <a:rPr lang="en-GB" u="sng" dirty="0" smtClean="0">
                <a:hlinkClick r:id="rId2"/>
              </a:rPr>
              <a:t>grynhoud@ftserussell.com</a:t>
            </a:r>
            <a:r>
              <a:rPr lang="en-GB" dirty="0"/>
              <a:t/>
            </a:r>
            <a:br>
              <a:rPr lang="en-GB" dirty="0"/>
            </a:br>
            <a:r>
              <a:rPr lang="en-GB" dirty="0"/>
              <a:t> </a:t>
            </a:r>
            <a:br>
              <a:rPr lang="en-GB" dirty="0"/>
            </a:br>
            <a:endParaRPr lang="en-GB" dirty="0"/>
          </a:p>
        </p:txBody>
      </p:sp>
    </p:spTree>
    <p:extLst>
      <p:ext uri="{BB962C8B-B14F-4D97-AF65-F5344CB8AC3E}">
        <p14:creationId xmlns:p14="http://schemas.microsoft.com/office/powerpoint/2010/main" val="2154627508"/>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Thank you</a:t>
            </a:r>
            <a:endParaRPr lang="en-US" dirty="0"/>
          </a:p>
        </p:txBody>
      </p:sp>
    </p:spTree>
    <p:extLst>
      <p:ext uri="{BB962C8B-B14F-4D97-AF65-F5344CB8AC3E}">
        <p14:creationId xmlns:p14="http://schemas.microsoft.com/office/powerpoint/2010/main" val="1557285061"/>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Disclaimer</a:t>
            </a:r>
          </a:p>
        </p:txBody>
      </p:sp>
      <p:sp>
        <p:nvSpPr>
          <p:cNvPr id="3" name="Rectangle 2"/>
          <p:cNvSpPr/>
          <p:nvPr/>
        </p:nvSpPr>
        <p:spPr>
          <a:xfrm>
            <a:off x="457200" y="1550696"/>
            <a:ext cx="8235244" cy="3816429"/>
          </a:xfrm>
          <a:prstGeom prst="rect">
            <a:avLst/>
          </a:prstGeom>
        </p:spPr>
        <p:txBody>
          <a:bodyPr wrap="square" lIns="0" tIns="0" rIns="274320" bIns="0" numCol="1" spcCol="457200">
            <a:spAutoFit/>
          </a:bodyPr>
          <a:lstStyle/>
          <a:p>
            <a:r>
              <a:rPr lang="en-US" sz="800" dirty="0"/>
              <a:t>© 2018 London Stock Exchange Group plc and its applicable group undertakings (the “LSE Group”). The LSE Group includes (1) FTSE International Limited (“FTSE”), (2) Frank Russell Company (“Russell”), (3) FTSE TMX Global Debt Capital Markets Inc. and FTSE TMX Global Debt Capital Markets Limited (together, “FTSE TMX”), (4) </a:t>
            </a:r>
            <a:r>
              <a:rPr lang="en-US" sz="800" dirty="0" err="1"/>
              <a:t>MTSNext</a:t>
            </a:r>
            <a:r>
              <a:rPr lang="en-US" sz="800" dirty="0"/>
              <a:t> Limited (“</a:t>
            </a:r>
            <a:r>
              <a:rPr lang="en-US" sz="800" dirty="0" err="1"/>
              <a:t>MTSNext</a:t>
            </a:r>
            <a:r>
              <a:rPr lang="en-US" sz="800" dirty="0"/>
              <a:t>”), (5) </a:t>
            </a:r>
            <a:r>
              <a:rPr lang="en-US" sz="800" dirty="0" err="1"/>
              <a:t>Mergent</a:t>
            </a:r>
            <a:r>
              <a:rPr lang="en-US" sz="800" dirty="0"/>
              <a:t>, Inc. (“</a:t>
            </a:r>
            <a:r>
              <a:rPr lang="en-US" sz="800" dirty="0" err="1"/>
              <a:t>Mergent</a:t>
            </a:r>
            <a:r>
              <a:rPr lang="en-US" sz="800" dirty="0"/>
              <a:t>”), (6) FTSE Fixed Income LLC (“FTSE FI”) and (7) The Yield Book Inc. (“YB”). All rights reserved.</a:t>
            </a:r>
            <a:r>
              <a:rPr lang="en-US" sz="800" b="1" dirty="0"/>
              <a:t> </a:t>
            </a:r>
            <a:endParaRPr lang="en-GB" sz="800" dirty="0"/>
          </a:p>
          <a:p>
            <a:r>
              <a:rPr lang="en-US" sz="800" dirty="0"/>
              <a:t>FTSE Russell</a:t>
            </a:r>
            <a:r>
              <a:rPr lang="en-US" sz="800" baseline="30000" dirty="0"/>
              <a:t>®</a:t>
            </a:r>
            <a:r>
              <a:rPr lang="en-US" sz="800" dirty="0"/>
              <a:t> is a trading name of FTSE, Russell, FTSE TMX, MTS Next Limited, </a:t>
            </a:r>
            <a:r>
              <a:rPr lang="en-US" sz="800" dirty="0" err="1"/>
              <a:t>Mergent</a:t>
            </a:r>
            <a:r>
              <a:rPr lang="en-US" sz="800" dirty="0"/>
              <a:t>, FTSE FI and YB. “FTSE</a:t>
            </a:r>
            <a:r>
              <a:rPr lang="en-US" sz="800" baseline="30000" dirty="0"/>
              <a:t>®</a:t>
            </a:r>
            <a:r>
              <a:rPr lang="en-US" sz="800" dirty="0"/>
              <a:t>”, “Russell</a:t>
            </a:r>
            <a:r>
              <a:rPr lang="en-US" sz="800" baseline="30000" dirty="0"/>
              <a:t>®</a:t>
            </a:r>
            <a:r>
              <a:rPr lang="en-US" sz="800" dirty="0"/>
              <a:t>”, “FTSE Russell</a:t>
            </a:r>
            <a:r>
              <a:rPr lang="en-US" sz="800" baseline="30000" dirty="0"/>
              <a:t>®</a:t>
            </a:r>
            <a:r>
              <a:rPr lang="en-US" sz="800" dirty="0"/>
              <a:t>”, “MTS</a:t>
            </a:r>
            <a:r>
              <a:rPr lang="en-US" sz="800" baseline="30000" dirty="0"/>
              <a:t>®</a:t>
            </a:r>
            <a:r>
              <a:rPr lang="en-US" sz="800" dirty="0"/>
              <a:t>”, “FTSE TMX</a:t>
            </a:r>
            <a:r>
              <a:rPr lang="en-US" sz="800" baseline="30000" dirty="0"/>
              <a:t>®</a:t>
            </a:r>
            <a:r>
              <a:rPr lang="en-US" sz="800" dirty="0"/>
              <a:t>”, “FTSE4Good</a:t>
            </a:r>
            <a:r>
              <a:rPr lang="en-US" sz="800" baseline="30000" dirty="0"/>
              <a:t>®</a:t>
            </a:r>
            <a:r>
              <a:rPr lang="en-US" sz="800" dirty="0"/>
              <a:t>”, “ICB</a:t>
            </a:r>
            <a:r>
              <a:rPr lang="en-US" sz="800" baseline="30000" dirty="0"/>
              <a:t>®</a:t>
            </a:r>
            <a:r>
              <a:rPr lang="en-US" sz="800" dirty="0"/>
              <a:t>”, “</a:t>
            </a:r>
            <a:r>
              <a:rPr lang="en-US" sz="800" dirty="0" err="1"/>
              <a:t>Mergent</a:t>
            </a:r>
            <a:r>
              <a:rPr lang="en-US" sz="800" baseline="30000" dirty="0"/>
              <a:t>®”</a:t>
            </a:r>
            <a:r>
              <a:rPr lang="en-US" sz="800" dirty="0"/>
              <a:t> , “</a:t>
            </a:r>
            <a:r>
              <a:rPr lang="en-US" sz="800" dirty="0" err="1"/>
              <a:t>WorldBIG</a:t>
            </a:r>
            <a:r>
              <a:rPr lang="en-US" sz="800" baseline="30000" dirty="0"/>
              <a:t>®</a:t>
            </a:r>
            <a:r>
              <a:rPr lang="en-US" sz="800" dirty="0"/>
              <a:t>”, “USBIG</a:t>
            </a:r>
            <a:r>
              <a:rPr lang="en-US" sz="800" baseline="30000" dirty="0"/>
              <a:t>®</a:t>
            </a:r>
            <a:r>
              <a:rPr lang="en-US" sz="800" dirty="0"/>
              <a:t>”, “</a:t>
            </a:r>
            <a:r>
              <a:rPr lang="en-US" sz="800" dirty="0" err="1"/>
              <a:t>EuroBIG</a:t>
            </a:r>
            <a:r>
              <a:rPr lang="en-US" sz="800" baseline="30000" dirty="0"/>
              <a:t>®</a:t>
            </a:r>
            <a:r>
              <a:rPr lang="en-US" sz="800" dirty="0"/>
              <a:t>”, “</a:t>
            </a:r>
            <a:r>
              <a:rPr lang="en-US" sz="800" dirty="0" err="1"/>
              <a:t>AusBIG</a:t>
            </a:r>
            <a:r>
              <a:rPr lang="en-US" sz="800" baseline="30000" dirty="0"/>
              <a:t>®</a:t>
            </a:r>
            <a:r>
              <a:rPr lang="en-US" sz="800" dirty="0"/>
              <a:t>”, “The Yield Book</a:t>
            </a:r>
            <a:r>
              <a:rPr lang="en-US" sz="800" baseline="30000" dirty="0"/>
              <a:t>®</a:t>
            </a:r>
            <a:r>
              <a:rPr lang="en-US" sz="800" dirty="0"/>
              <a:t>”,  and all other trademarks and service marks used herein (whether registered or unregistered) are trademarks and/or service marks owned or licensed by the applicable member of the LSE Group or their respective licensors and are owned, or used under </a:t>
            </a:r>
            <a:r>
              <a:rPr lang="en-US" sz="800" dirty="0" err="1"/>
              <a:t>licence</a:t>
            </a:r>
            <a:r>
              <a:rPr lang="en-US" sz="800" dirty="0"/>
              <a:t>, by FTSE, Russell, </a:t>
            </a:r>
            <a:r>
              <a:rPr lang="en-US" sz="800" dirty="0" err="1"/>
              <a:t>MTSNext</a:t>
            </a:r>
            <a:r>
              <a:rPr lang="en-US" sz="800" dirty="0"/>
              <a:t>, FTSE TMX, </a:t>
            </a:r>
            <a:r>
              <a:rPr lang="en-US" sz="800" dirty="0" err="1"/>
              <a:t>Mergent</a:t>
            </a:r>
            <a:r>
              <a:rPr lang="en-US" sz="800" dirty="0"/>
              <a:t>,  FTSE FI or YB. </a:t>
            </a:r>
            <a:endParaRPr lang="en-GB" sz="800" dirty="0"/>
          </a:p>
          <a:p>
            <a:r>
              <a:rPr lang="en-GB" sz="800" dirty="0"/>
              <a:t>All information is provided for information purposes only. All information and data contained in this publication is obtained by the LSE Group, from sources believed by it to be accurate and reliable. Because of the possibility of human and mechanical error as well as other factors, however, such information and data is provided "as is" without warranty of any kind. No member of the LSE Group nor </a:t>
            </a:r>
            <a:r>
              <a:rPr lang="en-US" sz="800" dirty="0"/>
              <a:t>their respective directors, officers, employees, partners or licensors </a:t>
            </a:r>
            <a:r>
              <a:rPr lang="en-GB" sz="800" dirty="0"/>
              <a:t>make any claim, prediction, warranty or representation whatsoever, expressly or impliedly, either as to the accuracy, timeliness, completeness, merchantability of any information or of results to be obtained from the use of the FTSE Russell Indexes or the fitness or suitability of the FTSE Russell Indexes for any particular purpose to which they might be put. Any representation of historical data accessible through FTSE Russell Indexes </a:t>
            </a:r>
            <a:r>
              <a:rPr lang="en-US" sz="800" dirty="0"/>
              <a:t>is provided for information purposes only and is not a reliable indicator of future performance.</a:t>
            </a:r>
            <a:endParaRPr lang="en-GB" sz="800" dirty="0"/>
          </a:p>
          <a:p>
            <a:r>
              <a:rPr lang="en-GB" sz="800" dirty="0"/>
              <a:t>No responsibility or liability can be accepted by any member of the LSE Group nor </a:t>
            </a:r>
            <a:r>
              <a:rPr lang="en-US" sz="800" dirty="0"/>
              <a:t>their respective directors, officers, employees, partners or licensors </a:t>
            </a:r>
            <a:r>
              <a:rPr lang="en-GB" sz="800" dirty="0"/>
              <a:t>for (a) any loss or damage in whole or in part caused by, resulting from, or relating to any error (negligent or otherwise) or other circumstance involved in procuring, collecting, compiling, interpreting, analysing, editing, transcribing, transmitting, communicating or delivering any such information or data or from use of this document or links to this document </a:t>
            </a:r>
            <a:r>
              <a:rPr lang="en-US" sz="800" dirty="0"/>
              <a:t>or </a:t>
            </a:r>
            <a:r>
              <a:rPr lang="en-GB" sz="800" dirty="0"/>
              <a:t>(b) any direct, indirect, special, consequential or incidental damages whatsoever, even if any member of the LSE Group is advised in advance of the possibility of such damages, resulting from the use of, or inability to use, such information. </a:t>
            </a:r>
          </a:p>
          <a:p>
            <a:r>
              <a:rPr lang="en-GB" sz="800" dirty="0"/>
              <a:t>No member of the LSE Group nor their respective directors, officers, employees, partners or licensors provide investment advice and nothing contained in this document or accessible through FTSE Russell Indexes,  including statistical data and industry reports, should be taken as constituting financial or investment advice or a financial promotion. </a:t>
            </a:r>
          </a:p>
          <a:p>
            <a:r>
              <a:rPr lang="en-US" sz="800" dirty="0"/>
              <a:t>Past performance is no guarantee of future results. Charts and graphs are provided for illustrative purposes only. Index returns shown may not represent the results of the actual trading of investable assets. Certain returns shown may reflect back-tested performance. All performance presented prior to the index inception date is back-tested performance. Back-tested performance is not actual performance, but is hypothetical. The back-test calculations are based on the same methodology that was in effect when the index was officially launched. However, back- tested data may reflect the application of the index methodology with the benefit of hindsight, and the historic calculations of an index may change from month to month based on revisions to the underlying economic data used in the calculation of the index. </a:t>
            </a:r>
            <a:endParaRPr lang="en-GB" sz="800" dirty="0"/>
          </a:p>
          <a:p>
            <a:r>
              <a:rPr lang="en-GB" sz="800" dirty="0"/>
              <a:t>This publication may contain forward-looking assessments. These are based upon a number of assumptions concerning future conditions that ultimately may prove to be inaccurate. Such forward-looking assessments are subject to risks and uncertainties and may be affected by various factors that may cause actual results to differ materially. No member of the LSE Group nor their licensors assume any duty to and do not undertake to update forward-looking assessments. </a:t>
            </a:r>
          </a:p>
          <a:p>
            <a:r>
              <a:rPr lang="en-US" sz="800" dirty="0"/>
              <a:t>No part of this information may be reproduced, stored in a retrieval system or transmitted in any form or by any means, electronic, mechanical, photocopying, recording or otherwise, without prior written permission of the applicable member of the LSE Group. Use and distribution of the LSE Group data requires a </a:t>
            </a:r>
            <a:r>
              <a:rPr lang="en-US" sz="800" dirty="0" err="1"/>
              <a:t>licence</a:t>
            </a:r>
            <a:r>
              <a:rPr lang="en-US" sz="800" dirty="0"/>
              <a:t> from FTSE, Russell, FTSE TMX, </a:t>
            </a:r>
            <a:r>
              <a:rPr lang="en-US" sz="800" dirty="0" err="1"/>
              <a:t>MTSNext</a:t>
            </a:r>
            <a:r>
              <a:rPr lang="en-US" sz="800" dirty="0"/>
              <a:t>, </a:t>
            </a:r>
            <a:r>
              <a:rPr lang="en-US" sz="800" dirty="0" err="1"/>
              <a:t>Mergent</a:t>
            </a:r>
            <a:r>
              <a:rPr lang="en-US" sz="800" dirty="0"/>
              <a:t>, FTSE FI, YB and/or their respective </a:t>
            </a:r>
            <a:r>
              <a:rPr lang="en-US" sz="800" dirty="0" smtClean="0"/>
              <a:t>licensors</a:t>
            </a:r>
            <a:endParaRPr lang="en-GB" sz="800" dirty="0"/>
          </a:p>
        </p:txBody>
      </p:sp>
    </p:spTree>
    <p:extLst>
      <p:ext uri="{BB962C8B-B14F-4D97-AF65-F5344CB8AC3E}">
        <p14:creationId xmlns:p14="http://schemas.microsoft.com/office/powerpoint/2010/main" val="187875993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35423688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a:extLst>
              <a:ext uri="{FF2B5EF4-FFF2-40B4-BE49-F238E27FC236}">
                <a16:creationId xmlns="" xmlns:a16="http://schemas.microsoft.com/office/drawing/2014/main" id="{56761F5C-3FE0-422A-8EF9-4A1355960978}"/>
              </a:ext>
            </a:extLst>
          </p:cNvPr>
          <p:cNvSpPr/>
          <p:nvPr/>
        </p:nvSpPr>
        <p:spPr>
          <a:xfrm>
            <a:off x="5770301" y="2222500"/>
            <a:ext cx="2916499" cy="1239046"/>
          </a:xfrm>
          <a:prstGeom prst="rect">
            <a:avLst/>
          </a:prstGeom>
          <a:solidFill>
            <a:srgbClr val="71621D">
              <a:alpha val="1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 xmlns:a16="http://schemas.microsoft.com/office/drawing/2014/main" id="{F47DB235-0618-4EE9-B733-3E48B5720172}"/>
              </a:ext>
            </a:extLst>
          </p:cNvPr>
          <p:cNvSpPr/>
          <p:nvPr/>
        </p:nvSpPr>
        <p:spPr>
          <a:xfrm>
            <a:off x="4259031" y="2222500"/>
            <a:ext cx="1413191" cy="1239046"/>
          </a:xfrm>
          <a:prstGeom prst="rect">
            <a:avLst/>
          </a:prstGeom>
          <a:solidFill>
            <a:srgbClr val="71621D">
              <a:alpha val="1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p:cNvSpPr/>
          <p:nvPr/>
        </p:nvSpPr>
        <p:spPr>
          <a:xfrm>
            <a:off x="469550" y="2222500"/>
            <a:ext cx="2180130" cy="123877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tIns="91440" rtlCol="0" anchor="t"/>
          <a:lstStyle/>
          <a:p>
            <a:r>
              <a:rPr lang="en-GB" sz="1600" dirty="0">
                <a:solidFill>
                  <a:schemeClr val="bg1"/>
                </a:solidFill>
              </a:rPr>
              <a:t>A global index </a:t>
            </a:r>
            <a:br>
              <a:rPr lang="en-GB" sz="1600" dirty="0">
                <a:solidFill>
                  <a:schemeClr val="bg1"/>
                </a:solidFill>
              </a:rPr>
            </a:br>
            <a:r>
              <a:rPr lang="en-GB" sz="1600" dirty="0">
                <a:solidFill>
                  <a:schemeClr val="bg1"/>
                </a:solidFill>
              </a:rPr>
              <a:t>leader</a:t>
            </a:r>
          </a:p>
        </p:txBody>
      </p:sp>
      <p:sp>
        <p:nvSpPr>
          <p:cNvPr id="24" name="Rectangle 23"/>
          <p:cNvSpPr/>
          <p:nvPr/>
        </p:nvSpPr>
        <p:spPr>
          <a:xfrm>
            <a:off x="460744" y="3519671"/>
            <a:ext cx="2190307" cy="123877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tIns="91440" rtlCol="0" anchor="t"/>
          <a:lstStyle/>
          <a:p>
            <a:r>
              <a:rPr lang="en-GB" sz="1600" dirty="0">
                <a:solidFill>
                  <a:schemeClr val="bg1"/>
                </a:solidFill>
              </a:rPr>
              <a:t>Indexing from </a:t>
            </a:r>
            <a:br>
              <a:rPr lang="en-GB" sz="1600" dirty="0">
                <a:solidFill>
                  <a:schemeClr val="bg1"/>
                </a:solidFill>
              </a:rPr>
            </a:br>
            <a:r>
              <a:rPr lang="en-GB" sz="1600" dirty="0">
                <a:solidFill>
                  <a:schemeClr val="bg1"/>
                </a:solidFill>
              </a:rPr>
              <a:t>all angles </a:t>
            </a:r>
          </a:p>
        </p:txBody>
      </p:sp>
      <p:sp>
        <p:nvSpPr>
          <p:cNvPr id="25" name="Rectangle 24"/>
          <p:cNvSpPr/>
          <p:nvPr/>
        </p:nvSpPr>
        <p:spPr>
          <a:xfrm>
            <a:off x="459040" y="4831021"/>
            <a:ext cx="2180130" cy="123877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tIns="91440" rtlCol="0" anchor="t"/>
          <a:lstStyle/>
          <a:p>
            <a:r>
              <a:rPr lang="en-GB" sz="1600" dirty="0">
                <a:solidFill>
                  <a:schemeClr val="bg1"/>
                </a:solidFill>
              </a:rPr>
              <a:t>Global perspective combined with local knowledge</a:t>
            </a:r>
          </a:p>
        </p:txBody>
      </p:sp>
      <p:sp>
        <p:nvSpPr>
          <p:cNvPr id="2" name="Title 1"/>
          <p:cNvSpPr>
            <a:spLocks noGrp="1"/>
          </p:cNvSpPr>
          <p:nvPr>
            <p:ph type="title"/>
          </p:nvPr>
        </p:nvSpPr>
        <p:spPr>
          <a:xfrm>
            <a:off x="457200" y="419101"/>
            <a:ext cx="8229600" cy="800099"/>
          </a:xfrm>
        </p:spPr>
        <p:txBody>
          <a:bodyPr/>
          <a:lstStyle/>
          <a:p>
            <a:r>
              <a:rPr lang="en-GB" dirty="0"/>
              <a:t>Why FTSE Russell?</a:t>
            </a:r>
          </a:p>
        </p:txBody>
      </p:sp>
      <p:sp>
        <p:nvSpPr>
          <p:cNvPr id="8" name="Rectangle 7"/>
          <p:cNvSpPr/>
          <p:nvPr/>
        </p:nvSpPr>
        <p:spPr>
          <a:xfrm>
            <a:off x="488273" y="1106742"/>
            <a:ext cx="7550828" cy="923330"/>
          </a:xfrm>
          <a:prstGeom prst="rect">
            <a:avLst/>
          </a:prstGeom>
        </p:spPr>
        <p:txBody>
          <a:bodyPr wrap="square" lIns="0" tIns="0" rIns="0" bIns="0">
            <a:spAutoFit/>
          </a:bodyPr>
          <a:lstStyle/>
          <a:p>
            <a:r>
              <a:rPr lang="en-GB" sz="2000" dirty="0" smtClean="0">
                <a:solidFill>
                  <a:schemeClr val="tx1">
                    <a:lumMod val="75000"/>
                    <a:lumOff val="25000"/>
                  </a:schemeClr>
                </a:solidFill>
              </a:rPr>
              <a:t>A global </a:t>
            </a:r>
            <a:r>
              <a:rPr lang="en-GB" sz="2000" dirty="0">
                <a:solidFill>
                  <a:schemeClr val="tx1">
                    <a:lumMod val="75000"/>
                    <a:lumOff val="25000"/>
                  </a:schemeClr>
                </a:solidFill>
              </a:rPr>
              <a:t>index provider with local expertise in all major markets and across all asset classes </a:t>
            </a:r>
            <a:r>
              <a:rPr lang="en-GB" sz="2000" dirty="0" smtClean="0">
                <a:solidFill>
                  <a:schemeClr val="tx1">
                    <a:lumMod val="75000"/>
                    <a:lumOff val="25000"/>
                  </a:schemeClr>
                </a:solidFill>
              </a:rPr>
              <a:t>that provides </a:t>
            </a:r>
            <a:r>
              <a:rPr lang="en-GB" sz="2000" dirty="0">
                <a:solidFill>
                  <a:schemeClr val="tx1">
                    <a:lumMod val="75000"/>
                    <a:lumOff val="25000"/>
                  </a:schemeClr>
                </a:solidFill>
              </a:rPr>
              <a:t>you with a true multi-asset index solution. </a:t>
            </a:r>
          </a:p>
        </p:txBody>
      </p:sp>
      <p:sp>
        <p:nvSpPr>
          <p:cNvPr id="10" name="TextBox 9"/>
          <p:cNvSpPr txBox="1"/>
          <p:nvPr/>
        </p:nvSpPr>
        <p:spPr>
          <a:xfrm>
            <a:off x="455902" y="6064021"/>
            <a:ext cx="8408636" cy="636072"/>
          </a:xfrm>
          <a:prstGeom prst="rect">
            <a:avLst/>
          </a:prstGeom>
          <a:solidFill>
            <a:schemeClr val="bg1"/>
          </a:solidFill>
        </p:spPr>
        <p:txBody>
          <a:bodyPr wrap="square" lIns="0" rtlCol="0">
            <a:spAutoFit/>
          </a:bodyPr>
          <a:lstStyle/>
          <a:p>
            <a:pPr>
              <a:lnSpc>
                <a:spcPts val="700"/>
              </a:lnSpc>
            </a:pPr>
            <a:r>
              <a:rPr lang="en-GB" sz="600" dirty="0">
                <a:solidFill>
                  <a:schemeClr val="bg1">
                    <a:lumMod val="65000"/>
                  </a:schemeClr>
                </a:solidFill>
              </a:rPr>
              <a:t>1) </a:t>
            </a:r>
            <a:r>
              <a:rPr lang="en-US" sz="600" dirty="0">
                <a:solidFill>
                  <a:schemeClr val="bg1">
                    <a:lumMod val="65000"/>
                  </a:schemeClr>
                </a:solidFill>
              </a:rPr>
              <a:t>Data pro forma as of December 31, 2016 for FTSE Russell and Citi Fixed Income Indices. Data as reported on March 31, 2017 by eVestment for institutional assets, Morningstar for retail mutual funds, insurance products, and ETFs, and additional passive assets directly collected by FTSE Russell. AUM data includes blended benchmarks and excludes futures and options. Passive assets directly collected by FTSE Russell have been removed from third party sources to prevent double counting. No assurances are given by FTSE Russell as to the accuracy of the data</a:t>
            </a:r>
          </a:p>
          <a:p>
            <a:r>
              <a:rPr lang="en-GB" sz="600" dirty="0" smtClean="0">
                <a:solidFill>
                  <a:schemeClr val="bg1">
                    <a:lumMod val="65000"/>
                  </a:schemeClr>
                </a:solidFill>
              </a:rPr>
              <a:t>2) Data as of December 31, 2016 as reported on March 31, 2017, for active US equity AUM based in the US,  by eVestment for institutional assets.   </a:t>
            </a:r>
          </a:p>
          <a:p>
            <a:r>
              <a:rPr lang="en-GB" sz="600" dirty="0">
                <a:solidFill>
                  <a:schemeClr val="bg1">
                    <a:lumMod val="65000"/>
                  </a:schemeClr>
                </a:solidFill>
              </a:rPr>
              <a:t>3) </a:t>
            </a:r>
            <a:r>
              <a:rPr lang="en-US" sz="600" dirty="0">
                <a:solidFill>
                  <a:schemeClr val="bg1">
                    <a:lumMod val="65000"/>
                  </a:schemeClr>
                </a:solidFill>
              </a:rPr>
              <a:t>Data as of December 31, 2016 as reported on March 31, 2017, for active US equity AUM based in the US,  by eVestment for institutional assets.  Source changed from Morningstar in 2014 to eVestment in 2015 to calculate institutional assets. </a:t>
            </a:r>
          </a:p>
          <a:p>
            <a:pPr>
              <a:lnSpc>
                <a:spcPts val="700"/>
              </a:lnSpc>
              <a:spcAft>
                <a:spcPts val="300"/>
              </a:spcAft>
            </a:pPr>
            <a:r>
              <a:rPr lang="en-US" sz="600" dirty="0">
                <a:solidFill>
                  <a:schemeClr val="bg1">
                    <a:lumMod val="65000"/>
                  </a:schemeClr>
                </a:solidFill>
              </a:rPr>
              <a:t>4) Based on FTSE Russell clients as of January 2017 and  Pension &amp; Investments lists for top Consultant, Money Manager and Asset Owner based on AUM (2016) and </a:t>
            </a:r>
            <a:r>
              <a:rPr lang="en-US" sz="600" dirty="0" err="1">
                <a:solidFill>
                  <a:schemeClr val="bg1">
                    <a:lumMod val="65000"/>
                  </a:schemeClr>
                </a:solidFill>
              </a:rPr>
              <a:t>Dealogic</a:t>
            </a:r>
            <a:r>
              <a:rPr lang="en-US" sz="600" dirty="0">
                <a:solidFill>
                  <a:schemeClr val="bg1">
                    <a:lumMod val="65000"/>
                  </a:schemeClr>
                </a:solidFill>
              </a:rPr>
              <a:t>  (2016) data on investment banks.  </a:t>
            </a:r>
          </a:p>
        </p:txBody>
      </p:sp>
      <p:sp>
        <p:nvSpPr>
          <p:cNvPr id="3" name="Rectangle 2">
            <a:extLst>
              <a:ext uri="{FF2B5EF4-FFF2-40B4-BE49-F238E27FC236}">
                <a16:creationId xmlns="" xmlns:a16="http://schemas.microsoft.com/office/drawing/2014/main" id="{DDDB8A46-0049-4365-8FD5-AB946B0442FA}"/>
              </a:ext>
            </a:extLst>
          </p:cNvPr>
          <p:cNvSpPr/>
          <p:nvPr/>
        </p:nvSpPr>
        <p:spPr>
          <a:xfrm>
            <a:off x="2747760" y="2222500"/>
            <a:ext cx="1413191" cy="1239046"/>
          </a:xfrm>
          <a:prstGeom prst="rect">
            <a:avLst/>
          </a:prstGeom>
          <a:solidFill>
            <a:srgbClr val="71621D">
              <a:alpha val="1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p:cNvSpPr/>
          <p:nvPr/>
        </p:nvSpPr>
        <p:spPr>
          <a:xfrm>
            <a:off x="2839181" y="2366029"/>
            <a:ext cx="1424506" cy="732117"/>
          </a:xfrm>
          <a:prstGeom prst="rect">
            <a:avLst/>
          </a:prstGeom>
          <a:noFill/>
        </p:spPr>
        <p:txBody>
          <a:bodyPr wrap="square" lIns="0" tIns="0" rIns="0" bIns="0">
            <a:noAutofit/>
          </a:bodyPr>
          <a:lstStyle/>
          <a:p>
            <a:pPr>
              <a:spcAft>
                <a:spcPts val="400"/>
              </a:spcAft>
            </a:pPr>
            <a:r>
              <a:rPr lang="en-GB" sz="1600" b="1" dirty="0">
                <a:solidFill>
                  <a:schemeClr val="tx1">
                    <a:lumMod val="75000"/>
                    <a:lumOff val="25000"/>
                  </a:schemeClr>
                </a:solidFill>
              </a:rPr>
              <a:t>~$15 trillion</a:t>
            </a:r>
            <a:r>
              <a:rPr lang="en-GB" sz="1000" b="1" dirty="0">
                <a:solidFill>
                  <a:schemeClr val="tx1">
                    <a:lumMod val="75000"/>
                    <a:lumOff val="25000"/>
                  </a:schemeClr>
                </a:solidFill>
              </a:rPr>
              <a:t/>
            </a:r>
            <a:br>
              <a:rPr lang="en-GB" sz="1000" b="1" dirty="0">
                <a:solidFill>
                  <a:schemeClr val="tx1">
                    <a:lumMod val="75000"/>
                    <a:lumOff val="25000"/>
                  </a:schemeClr>
                </a:solidFill>
              </a:rPr>
            </a:br>
            <a:r>
              <a:rPr lang="en-GB" sz="1000" dirty="0">
                <a:solidFill>
                  <a:schemeClr val="tx1">
                    <a:lumMod val="75000"/>
                    <a:lumOff val="25000"/>
                  </a:schemeClr>
                </a:solidFill>
              </a:rPr>
              <a:t>assets </a:t>
            </a:r>
            <a:r>
              <a:rPr lang="en-GB" sz="1000" dirty="0" smtClean="0">
                <a:solidFill>
                  <a:schemeClr val="tx1">
                    <a:lumMod val="75000"/>
                    <a:lumOff val="25000"/>
                  </a:schemeClr>
                </a:solidFill>
              </a:rPr>
              <a:t>benchmarked to FTSE Russell indexes</a:t>
            </a:r>
            <a:r>
              <a:rPr lang="en-GB" sz="1000" baseline="30000" dirty="0" smtClean="0">
                <a:solidFill>
                  <a:schemeClr val="tx1">
                    <a:lumMod val="75000"/>
                    <a:lumOff val="25000"/>
                  </a:schemeClr>
                </a:solidFill>
              </a:rPr>
              <a:t>1</a:t>
            </a:r>
            <a:endParaRPr lang="en-GB" sz="900" baseline="30000" dirty="0">
              <a:solidFill>
                <a:schemeClr val="tx1">
                  <a:lumMod val="75000"/>
                  <a:lumOff val="25000"/>
                </a:schemeClr>
              </a:solidFill>
            </a:endParaRPr>
          </a:p>
        </p:txBody>
      </p:sp>
      <p:sp>
        <p:nvSpPr>
          <p:cNvPr id="14" name="Rectangle 13">
            <a:extLst>
              <a:ext uri="{FF2B5EF4-FFF2-40B4-BE49-F238E27FC236}">
                <a16:creationId xmlns="" xmlns:a16="http://schemas.microsoft.com/office/drawing/2014/main" id="{77EEE8C6-E3B3-46C0-96CB-65EACB272551}"/>
              </a:ext>
            </a:extLst>
          </p:cNvPr>
          <p:cNvSpPr/>
          <p:nvPr/>
        </p:nvSpPr>
        <p:spPr>
          <a:xfrm>
            <a:off x="5867473" y="2366029"/>
            <a:ext cx="1314837" cy="732117"/>
          </a:xfrm>
          <a:prstGeom prst="rect">
            <a:avLst/>
          </a:prstGeom>
          <a:noFill/>
        </p:spPr>
        <p:txBody>
          <a:bodyPr wrap="square" lIns="0" tIns="0" rIns="0" bIns="0">
            <a:noAutofit/>
          </a:bodyPr>
          <a:lstStyle/>
          <a:p>
            <a:pPr>
              <a:spcAft>
                <a:spcPts val="400"/>
              </a:spcAft>
            </a:pPr>
            <a:r>
              <a:rPr lang="en-GB" sz="1600" b="1" dirty="0">
                <a:solidFill>
                  <a:schemeClr val="tx1">
                    <a:lumMod val="75000"/>
                    <a:lumOff val="25000"/>
                  </a:schemeClr>
                </a:solidFill>
              </a:rPr>
              <a:t>70</a:t>
            </a:r>
            <a:r>
              <a:rPr lang="en-GB" sz="1200" b="1" dirty="0">
                <a:solidFill>
                  <a:schemeClr val="tx1">
                    <a:lumMod val="75000"/>
                    <a:lumOff val="25000"/>
                  </a:schemeClr>
                </a:solidFill>
              </a:rPr>
              <a:t>%</a:t>
            </a:r>
            <a:r>
              <a:rPr lang="en-GB" sz="1000" b="1" dirty="0">
                <a:solidFill>
                  <a:schemeClr val="tx1">
                    <a:lumMod val="75000"/>
                    <a:lumOff val="25000"/>
                  </a:schemeClr>
                </a:solidFill>
              </a:rPr>
              <a:t/>
            </a:r>
            <a:br>
              <a:rPr lang="en-GB" sz="1000" b="1" dirty="0">
                <a:solidFill>
                  <a:schemeClr val="tx1">
                    <a:lumMod val="75000"/>
                    <a:lumOff val="25000"/>
                  </a:schemeClr>
                </a:solidFill>
              </a:rPr>
            </a:br>
            <a:r>
              <a:rPr lang="en-GB" sz="1000" dirty="0">
                <a:solidFill>
                  <a:schemeClr val="tx1">
                    <a:lumMod val="75000"/>
                    <a:lumOff val="25000"/>
                  </a:schemeClr>
                </a:solidFill>
              </a:rPr>
              <a:t>of active US equity institutional </a:t>
            </a:r>
            <a:r>
              <a:rPr lang="en-GB" sz="1000" dirty="0" smtClean="0">
                <a:solidFill>
                  <a:schemeClr val="tx1">
                    <a:lumMod val="75000"/>
                    <a:lumOff val="25000"/>
                  </a:schemeClr>
                </a:solidFill>
              </a:rPr>
              <a:t>assets are benchmarked to FTSE Russell indexes.</a:t>
            </a:r>
            <a:r>
              <a:rPr lang="en-GB" sz="1000" baseline="30000" dirty="0" smtClean="0">
                <a:solidFill>
                  <a:schemeClr val="tx1">
                    <a:lumMod val="75000"/>
                    <a:lumOff val="25000"/>
                  </a:schemeClr>
                </a:solidFill>
              </a:rPr>
              <a:t>3</a:t>
            </a:r>
            <a:endParaRPr lang="en-GB" sz="900" baseline="30000" dirty="0">
              <a:solidFill>
                <a:schemeClr val="tx1">
                  <a:lumMod val="75000"/>
                  <a:lumOff val="25000"/>
                </a:schemeClr>
              </a:solidFill>
            </a:endParaRPr>
          </a:p>
        </p:txBody>
      </p:sp>
      <p:sp>
        <p:nvSpPr>
          <p:cNvPr id="15" name="Rectangle 14">
            <a:extLst>
              <a:ext uri="{FF2B5EF4-FFF2-40B4-BE49-F238E27FC236}">
                <a16:creationId xmlns="" xmlns:a16="http://schemas.microsoft.com/office/drawing/2014/main" id="{99A70345-A922-4CD0-BB8F-29878733E90B}"/>
              </a:ext>
            </a:extLst>
          </p:cNvPr>
          <p:cNvSpPr/>
          <p:nvPr/>
        </p:nvSpPr>
        <p:spPr>
          <a:xfrm>
            <a:off x="7182310" y="2366029"/>
            <a:ext cx="1382488" cy="1160942"/>
          </a:xfrm>
          <a:prstGeom prst="rect">
            <a:avLst/>
          </a:prstGeom>
          <a:noFill/>
        </p:spPr>
        <p:txBody>
          <a:bodyPr wrap="square" lIns="0" tIns="0" rIns="0" bIns="0">
            <a:noAutofit/>
          </a:bodyPr>
          <a:lstStyle/>
          <a:p>
            <a:pPr>
              <a:spcAft>
                <a:spcPts val="600"/>
              </a:spcAft>
            </a:pPr>
            <a:r>
              <a:rPr lang="en-US" sz="800" dirty="0">
                <a:solidFill>
                  <a:schemeClr val="tx1">
                    <a:lumMod val="75000"/>
                    <a:lumOff val="25000"/>
                  </a:schemeClr>
                </a:solidFill>
              </a:rPr>
              <a:t>FTSE Russell indexes are used by:</a:t>
            </a:r>
          </a:p>
          <a:p>
            <a:pPr marL="0" lvl="1">
              <a:spcAft>
                <a:spcPts val="600"/>
              </a:spcAft>
            </a:pPr>
            <a:r>
              <a:rPr lang="en-US" sz="800" b="1" dirty="0">
                <a:solidFill>
                  <a:schemeClr val="tx1">
                    <a:lumMod val="75000"/>
                    <a:lumOff val="25000"/>
                  </a:schemeClr>
                </a:solidFill>
              </a:rPr>
              <a:t>98 / 100 </a:t>
            </a:r>
            <a:r>
              <a:rPr lang="en-US" sz="800" dirty="0">
                <a:solidFill>
                  <a:schemeClr val="tx1">
                    <a:lumMod val="75000"/>
                    <a:lumOff val="25000"/>
                  </a:schemeClr>
                </a:solidFill>
              </a:rPr>
              <a:t>top asset </a:t>
            </a:r>
            <a:r>
              <a:rPr lang="en-US" sz="800" dirty="0" smtClean="0">
                <a:solidFill>
                  <a:schemeClr val="tx1">
                    <a:lumMod val="75000"/>
                    <a:lumOff val="25000"/>
                  </a:schemeClr>
                </a:solidFill>
              </a:rPr>
              <a:t>managers</a:t>
            </a:r>
            <a:r>
              <a:rPr lang="en-US" sz="800" baseline="30000" dirty="0" smtClean="0">
                <a:solidFill>
                  <a:schemeClr val="tx1">
                    <a:lumMod val="75000"/>
                    <a:lumOff val="25000"/>
                  </a:schemeClr>
                </a:solidFill>
              </a:rPr>
              <a:t>4</a:t>
            </a:r>
            <a:endParaRPr lang="en-US" sz="800" baseline="30000" dirty="0">
              <a:solidFill>
                <a:schemeClr val="tx1">
                  <a:lumMod val="75000"/>
                  <a:lumOff val="25000"/>
                </a:schemeClr>
              </a:solidFill>
            </a:endParaRPr>
          </a:p>
          <a:p>
            <a:pPr marL="0" lvl="1">
              <a:spcAft>
                <a:spcPts val="600"/>
              </a:spcAft>
            </a:pPr>
            <a:r>
              <a:rPr lang="en-US" sz="800" b="1" dirty="0" smtClean="0">
                <a:solidFill>
                  <a:schemeClr val="tx1">
                    <a:lumMod val="75000"/>
                    <a:lumOff val="25000"/>
                  </a:schemeClr>
                </a:solidFill>
              </a:rPr>
              <a:t>44 </a:t>
            </a:r>
            <a:r>
              <a:rPr lang="en-US" sz="800" b="1" dirty="0">
                <a:solidFill>
                  <a:schemeClr val="tx1">
                    <a:lumMod val="75000"/>
                    <a:lumOff val="25000"/>
                  </a:schemeClr>
                </a:solidFill>
              </a:rPr>
              <a:t>/ 50 </a:t>
            </a:r>
            <a:r>
              <a:rPr lang="en-US" sz="800" dirty="0">
                <a:solidFill>
                  <a:schemeClr val="tx1">
                    <a:lumMod val="75000"/>
                    <a:lumOff val="25000"/>
                  </a:schemeClr>
                </a:solidFill>
              </a:rPr>
              <a:t>of the largest US plan </a:t>
            </a:r>
            <a:r>
              <a:rPr lang="en-US" sz="800" dirty="0" smtClean="0">
                <a:solidFill>
                  <a:schemeClr val="tx1">
                    <a:lumMod val="75000"/>
                    <a:lumOff val="25000"/>
                  </a:schemeClr>
                </a:solidFill>
              </a:rPr>
              <a:t>sponsors</a:t>
            </a:r>
            <a:r>
              <a:rPr lang="en-US" sz="800" baseline="30000" dirty="0">
                <a:solidFill>
                  <a:schemeClr val="tx1">
                    <a:lumMod val="75000"/>
                    <a:lumOff val="25000"/>
                  </a:schemeClr>
                </a:solidFill>
              </a:rPr>
              <a:t>4</a:t>
            </a:r>
          </a:p>
          <a:p>
            <a:pPr marL="0" lvl="1">
              <a:spcAft>
                <a:spcPts val="600"/>
              </a:spcAft>
            </a:pPr>
            <a:r>
              <a:rPr lang="en-US" sz="800" b="1" dirty="0" smtClean="0">
                <a:solidFill>
                  <a:schemeClr val="tx1">
                    <a:lumMod val="75000"/>
                    <a:lumOff val="25000"/>
                  </a:schemeClr>
                </a:solidFill>
              </a:rPr>
              <a:t>10 / </a:t>
            </a:r>
            <a:r>
              <a:rPr lang="en-US" sz="800" b="1" dirty="0">
                <a:solidFill>
                  <a:schemeClr val="tx1">
                    <a:lumMod val="75000"/>
                    <a:lumOff val="25000"/>
                  </a:schemeClr>
                </a:solidFill>
              </a:rPr>
              <a:t>10 </a:t>
            </a:r>
            <a:r>
              <a:rPr lang="en-US" sz="800" dirty="0" smtClean="0">
                <a:solidFill>
                  <a:schemeClr val="tx1">
                    <a:lumMod val="75000"/>
                    <a:lumOff val="25000"/>
                  </a:schemeClr>
                </a:solidFill>
              </a:rPr>
              <a:t>top investment banks</a:t>
            </a:r>
            <a:r>
              <a:rPr lang="en-US" sz="800" baseline="30000" dirty="0" smtClean="0">
                <a:solidFill>
                  <a:schemeClr val="tx1">
                    <a:lumMod val="75000"/>
                    <a:lumOff val="25000"/>
                  </a:schemeClr>
                </a:solidFill>
              </a:rPr>
              <a:t>4</a:t>
            </a:r>
            <a:endParaRPr lang="en-US" sz="800" baseline="30000" dirty="0">
              <a:solidFill>
                <a:schemeClr val="tx1">
                  <a:lumMod val="75000"/>
                  <a:lumOff val="25000"/>
                </a:schemeClr>
              </a:solidFill>
            </a:endParaRPr>
          </a:p>
        </p:txBody>
      </p:sp>
      <p:sp>
        <p:nvSpPr>
          <p:cNvPr id="16" name="Rectangle 15">
            <a:extLst>
              <a:ext uri="{FF2B5EF4-FFF2-40B4-BE49-F238E27FC236}">
                <a16:creationId xmlns="" xmlns:a16="http://schemas.microsoft.com/office/drawing/2014/main" id="{C8A4CCD4-F74B-4B78-A568-C39A3FDA8B70}"/>
              </a:ext>
            </a:extLst>
          </p:cNvPr>
          <p:cNvSpPr/>
          <p:nvPr/>
        </p:nvSpPr>
        <p:spPr>
          <a:xfrm>
            <a:off x="4351122" y="2366029"/>
            <a:ext cx="1185384" cy="732117"/>
          </a:xfrm>
          <a:prstGeom prst="rect">
            <a:avLst/>
          </a:prstGeom>
          <a:noFill/>
        </p:spPr>
        <p:txBody>
          <a:bodyPr wrap="square" lIns="0" tIns="0" rIns="0" bIns="0">
            <a:noAutofit/>
          </a:bodyPr>
          <a:lstStyle/>
          <a:p>
            <a:pPr>
              <a:spcAft>
                <a:spcPts val="400"/>
              </a:spcAft>
            </a:pPr>
            <a:r>
              <a:rPr lang="en-GB" sz="1600" b="1" dirty="0">
                <a:solidFill>
                  <a:schemeClr val="tx1">
                    <a:lumMod val="75000"/>
                    <a:lumOff val="25000"/>
                  </a:schemeClr>
                </a:solidFill>
              </a:rPr>
              <a:t>221</a:t>
            </a:r>
            <a:r>
              <a:rPr lang="en-GB" sz="1200" b="1" dirty="0">
                <a:solidFill>
                  <a:schemeClr val="tx1">
                    <a:lumMod val="75000"/>
                    <a:lumOff val="25000"/>
                  </a:schemeClr>
                </a:solidFill>
              </a:rPr>
              <a:t> million</a:t>
            </a:r>
            <a:r>
              <a:rPr lang="en-GB" sz="1000" b="1" dirty="0">
                <a:solidFill>
                  <a:schemeClr val="tx1">
                    <a:lumMod val="75000"/>
                    <a:lumOff val="25000"/>
                  </a:schemeClr>
                </a:solidFill>
              </a:rPr>
              <a:t/>
            </a:r>
            <a:br>
              <a:rPr lang="en-GB" sz="1000" b="1" dirty="0">
                <a:solidFill>
                  <a:schemeClr val="tx1">
                    <a:lumMod val="75000"/>
                    <a:lumOff val="25000"/>
                  </a:schemeClr>
                </a:solidFill>
              </a:rPr>
            </a:br>
            <a:r>
              <a:rPr lang="en-US" sz="1000" dirty="0">
                <a:solidFill>
                  <a:schemeClr val="tx1">
                    <a:lumMod val="75000"/>
                    <a:lumOff val="25000"/>
                  </a:schemeClr>
                </a:solidFill>
              </a:rPr>
              <a:t>derivatives </a:t>
            </a:r>
            <a:r>
              <a:rPr lang="en-US" sz="1000" dirty="0" smtClean="0">
                <a:solidFill>
                  <a:schemeClr val="tx1">
                    <a:lumMod val="75000"/>
                    <a:lumOff val="25000"/>
                  </a:schemeClr>
                </a:solidFill>
              </a:rPr>
              <a:t>contracts based on FTSE Russell indexes </a:t>
            </a:r>
            <a:r>
              <a:rPr lang="en-US" sz="1000" dirty="0">
                <a:solidFill>
                  <a:schemeClr val="tx1">
                    <a:lumMod val="75000"/>
                    <a:lumOff val="25000"/>
                  </a:schemeClr>
                </a:solidFill>
              </a:rPr>
              <a:t>traded globally on 15 exchanges in </a:t>
            </a:r>
            <a:r>
              <a:rPr lang="en-US" sz="1000" dirty="0" smtClean="0">
                <a:solidFill>
                  <a:schemeClr val="tx1">
                    <a:lumMod val="75000"/>
                    <a:lumOff val="25000"/>
                  </a:schemeClr>
                </a:solidFill>
              </a:rPr>
              <a:t>2016.</a:t>
            </a:r>
            <a:r>
              <a:rPr lang="en-US" sz="1000" baseline="30000" dirty="0" smtClean="0">
                <a:solidFill>
                  <a:schemeClr val="tx1">
                    <a:lumMod val="75000"/>
                    <a:lumOff val="25000"/>
                  </a:schemeClr>
                </a:solidFill>
              </a:rPr>
              <a:t>2</a:t>
            </a:r>
            <a:r>
              <a:rPr lang="en-US" sz="1000" dirty="0" smtClean="0">
                <a:solidFill>
                  <a:schemeClr val="tx1">
                    <a:lumMod val="75000"/>
                    <a:lumOff val="25000"/>
                  </a:schemeClr>
                </a:solidFill>
              </a:rPr>
              <a:t> </a:t>
            </a:r>
            <a:endParaRPr lang="en-GB" sz="1000" dirty="0">
              <a:solidFill>
                <a:schemeClr val="tx1">
                  <a:lumMod val="75000"/>
                  <a:lumOff val="25000"/>
                </a:schemeClr>
              </a:solidFill>
            </a:endParaRPr>
          </a:p>
        </p:txBody>
      </p:sp>
      <p:sp>
        <p:nvSpPr>
          <p:cNvPr id="22" name="Rectangle 21">
            <a:extLst>
              <a:ext uri="{FF2B5EF4-FFF2-40B4-BE49-F238E27FC236}">
                <a16:creationId xmlns="" xmlns:a16="http://schemas.microsoft.com/office/drawing/2014/main" id="{4E79CFE7-7E32-4E6B-81E7-F2E200D26B35}"/>
              </a:ext>
            </a:extLst>
          </p:cNvPr>
          <p:cNvSpPr/>
          <p:nvPr/>
        </p:nvSpPr>
        <p:spPr>
          <a:xfrm>
            <a:off x="5770301" y="3519671"/>
            <a:ext cx="2912955" cy="1239046"/>
          </a:xfrm>
          <a:prstGeom prst="rect">
            <a:avLst/>
          </a:prstGeom>
          <a:solidFill>
            <a:srgbClr val="551732">
              <a:alpha val="1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 xmlns:a16="http://schemas.microsoft.com/office/drawing/2014/main" id="{27D744CB-43B3-45DF-813C-A48D4B1E7179}"/>
              </a:ext>
            </a:extLst>
          </p:cNvPr>
          <p:cNvSpPr/>
          <p:nvPr/>
        </p:nvSpPr>
        <p:spPr>
          <a:xfrm>
            <a:off x="2747760" y="3519671"/>
            <a:ext cx="2924462" cy="1239046"/>
          </a:xfrm>
          <a:prstGeom prst="rect">
            <a:avLst/>
          </a:prstGeom>
          <a:solidFill>
            <a:srgbClr val="551732">
              <a:alpha val="1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 xmlns:a16="http://schemas.microsoft.com/office/drawing/2014/main" id="{AD682BEC-1897-4243-9A76-EA738FD275AE}"/>
              </a:ext>
            </a:extLst>
          </p:cNvPr>
          <p:cNvSpPr/>
          <p:nvPr/>
        </p:nvSpPr>
        <p:spPr>
          <a:xfrm>
            <a:off x="2839180" y="3663200"/>
            <a:ext cx="2697325" cy="732117"/>
          </a:xfrm>
          <a:prstGeom prst="rect">
            <a:avLst/>
          </a:prstGeom>
          <a:noFill/>
        </p:spPr>
        <p:txBody>
          <a:bodyPr wrap="square" lIns="0" tIns="0" rIns="0" bIns="0">
            <a:noAutofit/>
          </a:bodyPr>
          <a:lstStyle/>
          <a:p>
            <a:pPr>
              <a:spcAft>
                <a:spcPts val="400"/>
              </a:spcAft>
            </a:pPr>
            <a:r>
              <a:rPr lang="en-GB" sz="1600" b="1" dirty="0">
                <a:solidFill>
                  <a:schemeClr val="tx1">
                    <a:lumMod val="75000"/>
                    <a:lumOff val="25000"/>
                  </a:schemeClr>
                </a:solidFill>
              </a:rPr>
              <a:t>Scale, depth &amp; reach</a:t>
            </a:r>
            <a:r>
              <a:rPr lang="en-GB" sz="1000" b="1" dirty="0">
                <a:solidFill>
                  <a:schemeClr val="tx1">
                    <a:lumMod val="75000"/>
                    <a:lumOff val="25000"/>
                  </a:schemeClr>
                </a:solidFill>
              </a:rPr>
              <a:t/>
            </a:r>
            <a:br>
              <a:rPr lang="en-GB" sz="1000" b="1" dirty="0">
                <a:solidFill>
                  <a:schemeClr val="tx1">
                    <a:lumMod val="75000"/>
                    <a:lumOff val="25000"/>
                  </a:schemeClr>
                </a:solidFill>
              </a:rPr>
            </a:br>
            <a:r>
              <a:rPr lang="en-GB" sz="1000" dirty="0">
                <a:solidFill>
                  <a:schemeClr val="tx1">
                    <a:lumMod val="75000"/>
                    <a:lumOff val="25000"/>
                  </a:schemeClr>
                </a:solidFill>
              </a:rPr>
              <a:t>A s</a:t>
            </a:r>
            <a:r>
              <a:rPr lang="en-US" sz="1000" dirty="0">
                <a:solidFill>
                  <a:schemeClr val="tx1">
                    <a:lumMod val="75000"/>
                    <a:lumOff val="25000"/>
                  </a:schemeClr>
                </a:solidFill>
              </a:rPr>
              <a:t>ingle index provider with the scale, depth, and reach to meet your needs across asset classes, styles and strategies.</a:t>
            </a:r>
          </a:p>
          <a:p>
            <a:pPr>
              <a:spcAft>
                <a:spcPts val="400"/>
              </a:spcAft>
            </a:pPr>
            <a:endParaRPr lang="en-GB" sz="900" dirty="0">
              <a:solidFill>
                <a:schemeClr val="tx1">
                  <a:lumMod val="75000"/>
                  <a:lumOff val="25000"/>
                </a:schemeClr>
              </a:solidFill>
            </a:endParaRPr>
          </a:p>
        </p:txBody>
      </p:sp>
      <p:sp>
        <p:nvSpPr>
          <p:cNvPr id="29" name="Rectangle 28">
            <a:extLst>
              <a:ext uri="{FF2B5EF4-FFF2-40B4-BE49-F238E27FC236}">
                <a16:creationId xmlns="" xmlns:a16="http://schemas.microsoft.com/office/drawing/2014/main" id="{4178B62C-BDBA-4178-99F9-B8F1F4AF0D1C}"/>
              </a:ext>
            </a:extLst>
          </p:cNvPr>
          <p:cNvSpPr/>
          <p:nvPr/>
        </p:nvSpPr>
        <p:spPr>
          <a:xfrm>
            <a:off x="5867473" y="3663200"/>
            <a:ext cx="2697325" cy="732117"/>
          </a:xfrm>
          <a:prstGeom prst="rect">
            <a:avLst/>
          </a:prstGeom>
          <a:noFill/>
        </p:spPr>
        <p:txBody>
          <a:bodyPr wrap="square" lIns="0" tIns="0" rIns="0" bIns="0">
            <a:noAutofit/>
          </a:bodyPr>
          <a:lstStyle/>
          <a:p>
            <a:pPr>
              <a:spcAft>
                <a:spcPts val="400"/>
              </a:spcAft>
            </a:pPr>
            <a:r>
              <a:rPr lang="en-GB" sz="1600" b="1" dirty="0">
                <a:solidFill>
                  <a:schemeClr val="tx1">
                    <a:lumMod val="75000"/>
                    <a:lumOff val="25000"/>
                  </a:schemeClr>
                </a:solidFill>
              </a:rPr>
              <a:t>True multi-asset solution</a:t>
            </a:r>
            <a:r>
              <a:rPr lang="en-GB" sz="1000" b="1" dirty="0">
                <a:solidFill>
                  <a:schemeClr val="tx1">
                    <a:lumMod val="75000"/>
                    <a:lumOff val="25000"/>
                  </a:schemeClr>
                </a:solidFill>
              </a:rPr>
              <a:t/>
            </a:r>
            <a:br>
              <a:rPr lang="en-GB" sz="1000" b="1" dirty="0">
                <a:solidFill>
                  <a:schemeClr val="tx1">
                    <a:lumMod val="75000"/>
                    <a:lumOff val="25000"/>
                  </a:schemeClr>
                </a:solidFill>
              </a:rPr>
            </a:br>
            <a:r>
              <a:rPr lang="en-US" sz="1000" dirty="0">
                <a:solidFill>
                  <a:schemeClr val="tx1">
                    <a:lumMod val="75000"/>
                    <a:lumOff val="25000"/>
                  </a:schemeClr>
                </a:solidFill>
              </a:rPr>
              <a:t>Established fixed income index business combined with our equity index expertise sets us apart, providing a true multi-asset solution.</a:t>
            </a:r>
          </a:p>
        </p:txBody>
      </p:sp>
      <p:sp>
        <p:nvSpPr>
          <p:cNvPr id="30" name="Rectangle 29">
            <a:extLst>
              <a:ext uri="{FF2B5EF4-FFF2-40B4-BE49-F238E27FC236}">
                <a16:creationId xmlns="" xmlns:a16="http://schemas.microsoft.com/office/drawing/2014/main" id="{2547F30D-B28A-48A2-A1FD-A48502D81A9A}"/>
              </a:ext>
            </a:extLst>
          </p:cNvPr>
          <p:cNvSpPr/>
          <p:nvPr/>
        </p:nvSpPr>
        <p:spPr>
          <a:xfrm>
            <a:off x="2747760" y="4830894"/>
            <a:ext cx="5935496" cy="1239046"/>
          </a:xfrm>
          <a:prstGeom prst="rect">
            <a:avLst/>
          </a:prstGeom>
          <a:solidFill>
            <a:srgbClr val="005B67">
              <a:alpha val="1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a:extLst>
              <a:ext uri="{FF2B5EF4-FFF2-40B4-BE49-F238E27FC236}">
                <a16:creationId xmlns="" xmlns:a16="http://schemas.microsoft.com/office/drawing/2014/main" id="{94CE3570-BD53-4AE4-9446-1C469F9E0A84}"/>
              </a:ext>
            </a:extLst>
          </p:cNvPr>
          <p:cNvSpPr/>
          <p:nvPr/>
        </p:nvSpPr>
        <p:spPr>
          <a:xfrm>
            <a:off x="2839180" y="4974423"/>
            <a:ext cx="4669204" cy="732117"/>
          </a:xfrm>
          <a:prstGeom prst="rect">
            <a:avLst/>
          </a:prstGeom>
          <a:noFill/>
        </p:spPr>
        <p:txBody>
          <a:bodyPr wrap="square" lIns="0" tIns="0" rIns="0" bIns="0">
            <a:noAutofit/>
          </a:bodyPr>
          <a:lstStyle/>
          <a:p>
            <a:pPr>
              <a:spcAft>
                <a:spcPts val="400"/>
              </a:spcAft>
            </a:pPr>
            <a:r>
              <a:rPr lang="en-GB" sz="1600" b="1" dirty="0">
                <a:solidFill>
                  <a:schemeClr val="tx1">
                    <a:lumMod val="75000"/>
                    <a:lumOff val="25000"/>
                  </a:schemeClr>
                </a:solidFill>
              </a:rPr>
              <a:t>Global perspective, local benchmarks</a:t>
            </a:r>
            <a:r>
              <a:rPr lang="en-GB" sz="1000" b="1" dirty="0">
                <a:solidFill>
                  <a:schemeClr val="tx1">
                    <a:lumMod val="75000"/>
                    <a:lumOff val="25000"/>
                  </a:schemeClr>
                </a:solidFill>
              </a:rPr>
              <a:t/>
            </a:r>
            <a:br>
              <a:rPr lang="en-GB" sz="1000" b="1" dirty="0">
                <a:solidFill>
                  <a:schemeClr val="tx1">
                    <a:lumMod val="75000"/>
                    <a:lumOff val="25000"/>
                  </a:schemeClr>
                </a:solidFill>
              </a:rPr>
            </a:br>
            <a:r>
              <a:rPr lang="en-US" sz="1000" dirty="0">
                <a:solidFill>
                  <a:schemeClr val="tx1">
                    <a:lumMod val="75000"/>
                    <a:lumOff val="25000"/>
                  </a:schemeClr>
                </a:solidFill>
              </a:rPr>
              <a:t>We are at the heart of global markets, combining global perspective with the knowledge gained developing local benchmarks for markets around the world.</a:t>
            </a:r>
          </a:p>
          <a:p>
            <a:pPr>
              <a:spcAft>
                <a:spcPts val="400"/>
              </a:spcAft>
            </a:pPr>
            <a:endParaRPr lang="en-GB" sz="900" dirty="0">
              <a:solidFill>
                <a:schemeClr val="tx1">
                  <a:lumMod val="75000"/>
                  <a:lumOff val="25000"/>
                </a:schemeClr>
              </a:solidFill>
            </a:endParaRPr>
          </a:p>
        </p:txBody>
      </p:sp>
    </p:spTree>
    <p:extLst>
      <p:ext uri="{BB962C8B-B14F-4D97-AF65-F5344CB8AC3E}">
        <p14:creationId xmlns:p14="http://schemas.microsoft.com/office/powerpoint/2010/main" val="31663653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A trusted partner</a:t>
            </a:r>
          </a:p>
        </p:txBody>
      </p:sp>
      <p:sp>
        <p:nvSpPr>
          <p:cNvPr id="3" name="Text Placeholder 2"/>
          <p:cNvSpPr>
            <a:spLocks noGrp="1"/>
          </p:cNvSpPr>
          <p:nvPr>
            <p:ph type="body" sz="quarter" idx="12"/>
          </p:nvPr>
        </p:nvSpPr>
        <p:spPr>
          <a:xfrm>
            <a:off x="457200" y="1336709"/>
            <a:ext cx="8229600" cy="673066"/>
          </a:xfrm>
        </p:spPr>
        <p:txBody>
          <a:bodyPr/>
          <a:lstStyle/>
          <a:p>
            <a:pPr marL="0" indent="0">
              <a:lnSpc>
                <a:spcPct val="110000"/>
              </a:lnSpc>
              <a:spcBef>
                <a:spcPts val="1200"/>
              </a:spcBef>
              <a:spcAft>
                <a:spcPts val="1200"/>
              </a:spcAft>
              <a:buNone/>
            </a:pPr>
            <a:r>
              <a:rPr lang="en-GB" sz="1600" b="0" dirty="0">
                <a:solidFill>
                  <a:schemeClr val="tx1">
                    <a:lumMod val="75000"/>
                    <a:lumOff val="25000"/>
                  </a:schemeClr>
                </a:solidFill>
              </a:rPr>
              <a:t>Many of the world’s largest asset owners and asset managers choose FTSE Russell to help them meet their specific business objectives and continue to innovate for the future. </a:t>
            </a:r>
          </a:p>
        </p:txBody>
      </p:sp>
      <p:graphicFrame>
        <p:nvGraphicFramePr>
          <p:cNvPr id="4" name="Table 3"/>
          <p:cNvGraphicFramePr>
            <a:graphicFrameLocks noGrp="1"/>
          </p:cNvGraphicFramePr>
          <p:nvPr>
            <p:extLst>
              <p:ext uri="{D42A27DB-BD31-4B8C-83A1-F6EECF244321}">
                <p14:modId xmlns:p14="http://schemas.microsoft.com/office/powerpoint/2010/main" val="3091448362"/>
              </p:ext>
            </p:extLst>
          </p:nvPr>
        </p:nvGraphicFramePr>
        <p:xfrm>
          <a:off x="457200" y="3346744"/>
          <a:ext cx="8229600" cy="2974806"/>
        </p:xfrm>
        <a:graphic>
          <a:graphicData uri="http://schemas.openxmlformats.org/drawingml/2006/table">
            <a:tbl>
              <a:tblPr firstRow="1" bandRow="1">
                <a:tableStyleId>{5C22544A-7EE6-4342-B048-85BDC9FD1C3A}</a:tableStyleId>
              </a:tblPr>
              <a:tblGrid>
                <a:gridCol w="2083699">
                  <a:extLst>
                    <a:ext uri="{9D8B030D-6E8A-4147-A177-3AD203B41FA5}">
                      <a16:colId xmlns="" xmlns:a16="http://schemas.microsoft.com/office/drawing/2014/main" val="20000"/>
                    </a:ext>
                  </a:extLst>
                </a:gridCol>
                <a:gridCol w="2079653">
                  <a:extLst>
                    <a:ext uri="{9D8B030D-6E8A-4147-A177-3AD203B41FA5}">
                      <a16:colId xmlns="" xmlns:a16="http://schemas.microsoft.com/office/drawing/2014/main" val="20001"/>
                    </a:ext>
                  </a:extLst>
                </a:gridCol>
                <a:gridCol w="2095837">
                  <a:extLst>
                    <a:ext uri="{9D8B030D-6E8A-4147-A177-3AD203B41FA5}">
                      <a16:colId xmlns="" xmlns:a16="http://schemas.microsoft.com/office/drawing/2014/main" val="20002"/>
                    </a:ext>
                  </a:extLst>
                </a:gridCol>
                <a:gridCol w="1970411">
                  <a:extLst>
                    <a:ext uri="{9D8B030D-6E8A-4147-A177-3AD203B41FA5}">
                      <a16:colId xmlns="" xmlns:a16="http://schemas.microsoft.com/office/drawing/2014/main" val="20003"/>
                    </a:ext>
                  </a:extLst>
                </a:gridCol>
              </a:tblGrid>
              <a:tr h="370840">
                <a:tc>
                  <a:txBody>
                    <a:bodyPr/>
                    <a:lstStyle/>
                    <a:p>
                      <a:r>
                        <a:rPr lang="en-GB" sz="1600" b="0" dirty="0">
                          <a:solidFill>
                            <a:srgbClr val="005B67"/>
                          </a:solidFill>
                        </a:rPr>
                        <a:t>Benchmark </a:t>
                      </a:r>
                      <a:br>
                        <a:rPr lang="en-GB" sz="1600" b="0" dirty="0">
                          <a:solidFill>
                            <a:srgbClr val="005B67"/>
                          </a:solidFill>
                        </a:rPr>
                      </a:br>
                      <a:r>
                        <a:rPr lang="en-GB" sz="1600" b="0" dirty="0">
                          <a:solidFill>
                            <a:srgbClr val="005B67"/>
                          </a:solidFill>
                        </a:rPr>
                        <a:t>switches</a:t>
                      </a:r>
                      <a:endParaRPr lang="en-GB" sz="1000" b="0" dirty="0">
                        <a:solidFill>
                          <a:srgbClr val="005B67"/>
                        </a:solidFill>
                      </a:endParaRPr>
                    </a:p>
                  </a:txBody>
                  <a:tcPr marL="0" marR="182880">
                    <a:noFill/>
                  </a:tcPr>
                </a:tc>
                <a:tc>
                  <a:txBody>
                    <a:bodyPr/>
                    <a:lstStyle/>
                    <a:p>
                      <a:r>
                        <a:rPr lang="en-GB" sz="1600" b="0" dirty="0">
                          <a:solidFill>
                            <a:srgbClr val="005B67"/>
                          </a:solidFill>
                        </a:rPr>
                        <a:t>Meeting regulatory requirements</a:t>
                      </a:r>
                      <a:endParaRPr lang="en-GB" sz="1000" b="0" dirty="0">
                        <a:solidFill>
                          <a:srgbClr val="005B67"/>
                        </a:solidFill>
                      </a:endParaRPr>
                    </a:p>
                  </a:txBody>
                  <a:tcPr marL="0" marR="182880">
                    <a:noFill/>
                  </a:tcPr>
                </a:tc>
                <a:tc>
                  <a:txBody>
                    <a:bodyPr/>
                    <a:lstStyle/>
                    <a:p>
                      <a:r>
                        <a:rPr lang="en-GB" sz="1600" b="0" dirty="0">
                          <a:solidFill>
                            <a:srgbClr val="005B67"/>
                          </a:solidFill>
                        </a:rPr>
                        <a:t>Pioneering smart sustainability</a:t>
                      </a:r>
                      <a:endParaRPr lang="en-GB" sz="1000" b="0" dirty="0">
                        <a:solidFill>
                          <a:srgbClr val="005B67"/>
                        </a:solidFill>
                      </a:endParaRPr>
                    </a:p>
                  </a:txBody>
                  <a:tcPr marL="0" marR="182880">
                    <a:noFill/>
                  </a:tcPr>
                </a:tc>
                <a:tc>
                  <a:txBody>
                    <a:bodyPr/>
                    <a:lstStyle/>
                    <a:p>
                      <a:r>
                        <a:rPr lang="en-GB" sz="1600" b="0" dirty="0">
                          <a:solidFill>
                            <a:srgbClr val="005B67"/>
                          </a:solidFill>
                        </a:rPr>
                        <a:t>Pioneering smart beta solutions</a:t>
                      </a:r>
                    </a:p>
                    <a:p>
                      <a:endParaRPr lang="en-GB" sz="1000" b="0" dirty="0">
                        <a:solidFill>
                          <a:srgbClr val="005B67"/>
                        </a:solidFill>
                      </a:endParaRPr>
                    </a:p>
                  </a:txBody>
                  <a:tcPr marL="0" marR="182880">
                    <a:noFill/>
                  </a:tcPr>
                </a:tc>
                <a:extLst>
                  <a:ext uri="{0D108BD9-81ED-4DB2-BD59-A6C34878D82A}">
                    <a16:rowId xmlns="" xmlns:a16="http://schemas.microsoft.com/office/drawing/2014/main" val="10000"/>
                  </a:ext>
                </a:extLst>
              </a:tr>
              <a:tr h="2243286">
                <a:tc>
                  <a:txBody>
                    <a:bodyPr/>
                    <a:lstStyle/>
                    <a:p>
                      <a:r>
                        <a:rPr lang="en-GB" sz="900" b="0" dirty="0">
                          <a:solidFill>
                            <a:schemeClr val="tx1">
                              <a:lumMod val="65000"/>
                              <a:lumOff val="35000"/>
                            </a:schemeClr>
                          </a:solidFill>
                        </a:rPr>
                        <a:t>We supported Vanguard through the</a:t>
                      </a:r>
                    </a:p>
                    <a:p>
                      <a:r>
                        <a:rPr lang="en-GB" sz="900" b="0" dirty="0">
                          <a:solidFill>
                            <a:schemeClr val="tx1">
                              <a:lumMod val="65000"/>
                              <a:lumOff val="35000"/>
                            </a:schemeClr>
                          </a:solidFill>
                        </a:rPr>
                        <a:t>transition of six leading international equity funds to FTSE Russell benchmarks. The world’s largest emerging markets ETF, the “Vanguard FTSE Emerging Markets ETF (VWO)”, broke new ground as it became the first of its kind to offer China A-shares along with All Cap exposure. FTSE Russell supported this change with the launch of a new transition index to minimise market impact.</a:t>
                      </a:r>
                    </a:p>
                    <a:p>
                      <a:endParaRPr lang="en-GB" sz="900" b="0" dirty="0">
                        <a:solidFill>
                          <a:schemeClr val="tx1">
                            <a:lumMod val="65000"/>
                            <a:lumOff val="35000"/>
                          </a:schemeClr>
                        </a:solidFill>
                      </a:endParaRPr>
                    </a:p>
                  </a:txBody>
                  <a:tcPr marL="0" marR="182880">
                    <a:noFill/>
                  </a:tcPr>
                </a:tc>
                <a:tc>
                  <a:txBody>
                    <a:bodyPr/>
                    <a:lstStyle/>
                    <a:p>
                      <a:r>
                        <a:rPr lang="en-GB" sz="900" b="0" dirty="0">
                          <a:solidFill>
                            <a:schemeClr val="tx1">
                              <a:lumMod val="65000"/>
                              <a:lumOff val="35000"/>
                            </a:schemeClr>
                          </a:solidFill>
                        </a:rPr>
                        <a:t>The Government of Hong Kong created the Mandatory Provident Fund (MPF), a defined contribution scheme, with compulsory participation by employers and employees. The Hong Kong Investment Fund Association and its advisors Willis Towers Watson turned to us to develop the FTSE MPF Index Series for their</a:t>
                      </a:r>
                      <a:r>
                        <a:rPr lang="en-GB" sz="900" b="0" baseline="0" dirty="0">
                          <a:solidFill>
                            <a:schemeClr val="tx1">
                              <a:lumMod val="65000"/>
                              <a:lumOff val="35000"/>
                            </a:schemeClr>
                          </a:solidFill>
                        </a:rPr>
                        <a:t> </a:t>
                      </a:r>
                      <a:r>
                        <a:rPr lang="en-GB" sz="900" b="0" dirty="0">
                          <a:solidFill>
                            <a:schemeClr val="tx1">
                              <a:lumMod val="65000"/>
                              <a:lumOff val="35000"/>
                            </a:schemeClr>
                          </a:solidFill>
                        </a:rPr>
                        <a:t>equity benchmark. The MPF</a:t>
                      </a:r>
                      <a:r>
                        <a:rPr lang="en-GB" sz="900" b="0" baseline="0" dirty="0">
                          <a:solidFill>
                            <a:schemeClr val="tx1">
                              <a:lumMod val="65000"/>
                              <a:lumOff val="35000"/>
                            </a:schemeClr>
                          </a:solidFill>
                        </a:rPr>
                        <a:t> WIGBI, now part of FTSE Russell’s fixed income indexes following the acquisition of the Citi fixed income indexes, is MPF’s fixed income benchmark.</a:t>
                      </a:r>
                      <a:endParaRPr lang="en-GB" sz="900" b="0" dirty="0">
                        <a:solidFill>
                          <a:schemeClr val="tx1">
                            <a:lumMod val="65000"/>
                            <a:lumOff val="35000"/>
                          </a:schemeClr>
                        </a:solidFill>
                      </a:endParaRPr>
                    </a:p>
                  </a:txBody>
                  <a:tcPr marL="0" marR="182880">
                    <a:noFill/>
                  </a:tcPr>
                </a:tc>
                <a:tc>
                  <a:txBody>
                    <a:bodyPr/>
                    <a:lstStyle/>
                    <a:p>
                      <a:r>
                        <a:rPr lang="en-GB" sz="900" b="0" dirty="0">
                          <a:solidFill>
                            <a:schemeClr val="tx1">
                              <a:lumMod val="65000"/>
                              <a:lumOff val="35000"/>
                            </a:schemeClr>
                          </a:solidFill>
                        </a:rPr>
                        <a:t>We worked with the UK’s largest asset manager and the UK’s largest bank to pioneer a new green index solution with a risk/return-aware objective. HSBC has invested </a:t>
                      </a:r>
                      <a:r>
                        <a:rPr lang="en-GB" sz="900" b="0" dirty="0" smtClean="0">
                          <a:solidFill>
                            <a:schemeClr val="tx1">
                              <a:lumMod val="65000"/>
                              <a:lumOff val="35000"/>
                            </a:schemeClr>
                          </a:solidFill>
                        </a:rPr>
                        <a:t>£4 billion </a:t>
                      </a:r>
                      <a:r>
                        <a:rPr lang="en-GB" sz="900" b="0" dirty="0">
                          <a:solidFill>
                            <a:schemeClr val="tx1">
                              <a:lumMod val="65000"/>
                              <a:lumOff val="35000"/>
                            </a:schemeClr>
                          </a:solidFill>
                        </a:rPr>
                        <a:t>of its UK employees’ pension savings in Legal &amp; General’s Future World Fund, as pressure mounts on large investors to protect their portfolios from the risks associated with climate change.</a:t>
                      </a:r>
                    </a:p>
                    <a:p>
                      <a:endParaRPr lang="en-GB" sz="900" b="0" dirty="0">
                        <a:solidFill>
                          <a:schemeClr val="tx1">
                            <a:lumMod val="65000"/>
                            <a:lumOff val="35000"/>
                          </a:schemeClr>
                        </a:solidFill>
                      </a:endParaRPr>
                    </a:p>
                  </a:txBody>
                  <a:tcPr marL="0" marR="182880">
                    <a:noFill/>
                  </a:tcPr>
                </a:tc>
                <a:tc>
                  <a:txBody>
                    <a:bodyPr/>
                    <a:lstStyle/>
                    <a:p>
                      <a:r>
                        <a:rPr lang="en-GB" sz="900" b="0" dirty="0">
                          <a:solidFill>
                            <a:schemeClr val="tx1">
                              <a:lumMod val="65000"/>
                              <a:lumOff val="35000"/>
                            </a:schemeClr>
                          </a:solidFill>
                        </a:rPr>
                        <a:t>One of the largest asset owners in the US turned to us when it considered portfolios based on fundamentals rather than market </a:t>
                      </a:r>
                      <a:r>
                        <a:rPr lang="en-GB" sz="900" b="0" dirty="0" smtClean="0">
                          <a:solidFill>
                            <a:schemeClr val="tx1">
                              <a:lumMod val="65000"/>
                              <a:lumOff val="35000"/>
                            </a:schemeClr>
                          </a:solidFill>
                        </a:rPr>
                        <a:t>capitalisation. </a:t>
                      </a:r>
                      <a:r>
                        <a:rPr lang="en-GB" sz="900" b="0" dirty="0">
                          <a:solidFill>
                            <a:schemeClr val="tx1">
                              <a:lumMod val="65000"/>
                              <a:lumOff val="35000"/>
                            </a:schemeClr>
                          </a:solidFill>
                        </a:rPr>
                        <a:t>Working with Research Affiliates, we created the first smart beta indexes – spawning a new index category. FTSE RAFI</a:t>
                      </a:r>
                      <a:r>
                        <a:rPr lang="en-GB" sz="900" b="0" baseline="0" dirty="0">
                          <a:solidFill>
                            <a:schemeClr val="tx1">
                              <a:lumMod val="65000"/>
                              <a:lumOff val="35000"/>
                            </a:schemeClr>
                          </a:solidFill>
                        </a:rPr>
                        <a:t> indexes are now available for both equity and fixed income. </a:t>
                      </a:r>
                      <a:endParaRPr lang="en-GB" sz="900" b="0" dirty="0">
                        <a:solidFill>
                          <a:schemeClr val="tx1">
                            <a:lumMod val="65000"/>
                            <a:lumOff val="35000"/>
                          </a:schemeClr>
                        </a:solidFill>
                      </a:endParaRPr>
                    </a:p>
                    <a:p>
                      <a:endParaRPr lang="en-GB" sz="900" b="0" dirty="0">
                        <a:solidFill>
                          <a:schemeClr val="tx1">
                            <a:lumMod val="65000"/>
                            <a:lumOff val="35000"/>
                          </a:schemeClr>
                        </a:solidFill>
                      </a:endParaRPr>
                    </a:p>
                  </a:txBody>
                  <a:tcPr marL="0" marR="182880">
                    <a:noFill/>
                  </a:tcPr>
                </a:tc>
                <a:extLst>
                  <a:ext uri="{0D108BD9-81ED-4DB2-BD59-A6C34878D82A}">
                    <a16:rowId xmlns="" xmlns:a16="http://schemas.microsoft.com/office/drawing/2014/main" val="10001"/>
                  </a:ext>
                </a:extLst>
              </a:tr>
            </a:tbl>
          </a:graphicData>
        </a:graphic>
      </p:graphicFrame>
      <p:pic>
        <p:nvPicPr>
          <p:cNvPr id="25" name="Picture 24"/>
          <p:cNvPicPr>
            <a:picLocks noChangeAspect="1"/>
          </p:cNvPicPr>
          <p:nvPr/>
        </p:nvPicPr>
        <p:blipFill rotWithShape="1">
          <a:blip r:embed="rId2" cstate="print">
            <a:extLst>
              <a:ext uri="{28A0092B-C50C-407E-A947-70E740481C1C}">
                <a14:useLocalDpi xmlns:a14="http://schemas.microsoft.com/office/drawing/2010/main" val="0"/>
              </a:ext>
            </a:extLst>
          </a:blip>
          <a:srcRect l="1" t="6365" r="1313" b="6732"/>
          <a:stretch/>
        </p:blipFill>
        <p:spPr>
          <a:xfrm>
            <a:off x="457199" y="2160518"/>
            <a:ext cx="1985519" cy="1131254"/>
          </a:xfrm>
          <a:prstGeom prst="rect">
            <a:avLst/>
          </a:prstGeom>
        </p:spPr>
      </p:pic>
      <p:pic>
        <p:nvPicPr>
          <p:cNvPr id="26" name="Picture 25"/>
          <p:cNvPicPr>
            <a:picLocks noChangeAspect="1"/>
          </p:cNvPicPr>
          <p:nvPr/>
        </p:nvPicPr>
        <p:blipFill rotWithShape="1">
          <a:blip r:embed="rId3" cstate="print">
            <a:extLst>
              <a:ext uri="{28A0092B-C50C-407E-A947-70E740481C1C}">
                <a14:useLocalDpi xmlns:a14="http://schemas.microsoft.com/office/drawing/2010/main" val="0"/>
              </a:ext>
            </a:extLst>
          </a:blip>
          <a:srcRect l="1" t="5254" r="1583" b="7541"/>
          <a:stretch/>
        </p:blipFill>
        <p:spPr>
          <a:xfrm>
            <a:off x="2543354" y="2158710"/>
            <a:ext cx="1980086" cy="1133062"/>
          </a:xfrm>
          <a:prstGeom prst="rect">
            <a:avLst/>
          </a:prstGeom>
        </p:spPr>
      </p:pic>
      <p:pic>
        <p:nvPicPr>
          <p:cNvPr id="27" name="Picture 26"/>
          <p:cNvPicPr>
            <a:picLocks noChangeAspect="1"/>
          </p:cNvPicPr>
          <p:nvPr/>
        </p:nvPicPr>
        <p:blipFill rotWithShape="1">
          <a:blip r:embed="rId4" cstate="print">
            <a:extLst>
              <a:ext uri="{28A0092B-C50C-407E-A947-70E740481C1C}">
                <a14:useLocalDpi xmlns:a14="http://schemas.microsoft.com/office/drawing/2010/main" val="0"/>
              </a:ext>
            </a:extLst>
          </a:blip>
          <a:srcRect t="2260" b="8783"/>
          <a:stretch/>
        </p:blipFill>
        <p:spPr>
          <a:xfrm>
            <a:off x="4624076" y="2153693"/>
            <a:ext cx="1981044" cy="1138079"/>
          </a:xfrm>
          <a:prstGeom prst="rect">
            <a:avLst/>
          </a:prstGeom>
          <a:ln>
            <a:noFill/>
          </a:ln>
        </p:spPr>
      </p:pic>
      <p:pic>
        <p:nvPicPr>
          <p:cNvPr id="28" name="Picture 27"/>
          <p:cNvPicPr>
            <a:picLocks noChangeAspect="1"/>
          </p:cNvPicPr>
          <p:nvPr/>
        </p:nvPicPr>
        <p:blipFill rotWithShape="1">
          <a:blip r:embed="rId5" cstate="print">
            <a:extLst>
              <a:ext uri="{28A0092B-C50C-407E-A947-70E740481C1C}">
                <a14:useLocalDpi xmlns:a14="http://schemas.microsoft.com/office/drawing/2010/main" val="0"/>
              </a:ext>
            </a:extLst>
          </a:blip>
          <a:srcRect l="979" t="12206" r="56" b="12204"/>
          <a:stretch/>
        </p:blipFill>
        <p:spPr>
          <a:xfrm>
            <a:off x="6705756" y="2156921"/>
            <a:ext cx="1981044" cy="1134851"/>
          </a:xfrm>
          <a:prstGeom prst="rect">
            <a:avLst/>
          </a:prstGeom>
          <a:ln>
            <a:noFill/>
          </a:ln>
        </p:spPr>
      </p:pic>
    </p:spTree>
    <p:extLst>
      <p:ext uri="{BB962C8B-B14F-4D97-AF65-F5344CB8AC3E}">
        <p14:creationId xmlns:p14="http://schemas.microsoft.com/office/powerpoint/2010/main" val="116332169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 name="object 3"/>
          <p:cNvSpPr txBox="1">
            <a:spLocks/>
          </p:cNvSpPr>
          <p:nvPr/>
        </p:nvSpPr>
        <p:spPr>
          <a:xfrm>
            <a:off x="457199" y="484556"/>
            <a:ext cx="8140535" cy="1231106"/>
          </a:xfrm>
          <a:prstGeom prst="rect">
            <a:avLst/>
          </a:prstGeom>
        </p:spPr>
        <p:txBody>
          <a:bodyPr vert="horz" wrap="square" lIns="0" tIns="0" rIns="0" bIns="0" rtlCol="0" anchor="t" anchorCtr="0">
            <a:spAutoFit/>
          </a:bodyPr>
          <a:lstStyle>
            <a:lvl1pPr algn="l" defTabSz="914400" rtl="0" eaLnBrk="1" latinLnBrk="0" hangingPunct="1">
              <a:lnSpc>
                <a:spcPct val="90000"/>
              </a:lnSpc>
              <a:spcBef>
                <a:spcPct val="0"/>
              </a:spcBef>
              <a:buNone/>
              <a:defRPr sz="3600" b="1" kern="1200" baseline="0">
                <a:solidFill>
                  <a:schemeClr val="bg1"/>
                </a:solidFill>
                <a:latin typeface="+mj-lt"/>
                <a:ea typeface="+mj-ea"/>
                <a:cs typeface="+mj-cs"/>
              </a:defRPr>
            </a:lvl1pPr>
          </a:lstStyle>
          <a:p>
            <a:pPr marL="14816">
              <a:lnSpc>
                <a:spcPct val="100000"/>
              </a:lnSpc>
            </a:pPr>
            <a:r>
              <a:rPr lang="en-US" sz="4000" spc="76" dirty="0" smtClean="0">
                <a:solidFill>
                  <a:schemeClr val="accent1"/>
                </a:solidFill>
              </a:rPr>
              <a:t>The indexing continuum. </a:t>
            </a:r>
            <a:r>
              <a:rPr lang="en-US" sz="2000" spc="76" dirty="0" smtClean="0">
                <a:solidFill>
                  <a:schemeClr val="accent1"/>
                </a:solidFill>
              </a:rPr>
              <a:t>Demonstrating the completeness of the FTSE Russell offering available to our clients</a:t>
            </a:r>
            <a:endParaRPr lang="en-US" sz="2000" dirty="0">
              <a:solidFill>
                <a:schemeClr val="accent1"/>
              </a:solidFill>
            </a:endParaRPr>
          </a:p>
        </p:txBody>
      </p:sp>
      <p:sp>
        <p:nvSpPr>
          <p:cNvPr id="56" name="TextBox 55"/>
          <p:cNvSpPr txBox="1"/>
          <p:nvPr/>
        </p:nvSpPr>
        <p:spPr>
          <a:xfrm>
            <a:off x="1644256" y="2991725"/>
            <a:ext cx="1273104" cy="461665"/>
          </a:xfrm>
          <a:prstGeom prst="rect">
            <a:avLst/>
          </a:prstGeom>
          <a:noFill/>
        </p:spPr>
        <p:txBody>
          <a:bodyPr wrap="none" rtlCol="0">
            <a:spAutoFit/>
          </a:bodyPr>
          <a:lstStyle/>
          <a:p>
            <a:pPr algn="r"/>
            <a:r>
              <a:rPr lang="en-US" sz="1000" b="1" dirty="0" smtClean="0">
                <a:solidFill>
                  <a:schemeClr val="accent3"/>
                </a:solidFill>
              </a:rPr>
              <a:t>Style</a:t>
            </a:r>
          </a:p>
          <a:p>
            <a:pPr algn="r"/>
            <a:r>
              <a:rPr lang="en-US" sz="700" dirty="0" smtClean="0">
                <a:solidFill>
                  <a:schemeClr val="accent3"/>
                </a:solidFill>
              </a:rPr>
              <a:t>Russell Growth / Value</a:t>
            </a:r>
          </a:p>
          <a:p>
            <a:pPr algn="r"/>
            <a:r>
              <a:rPr lang="en-US" sz="700" dirty="0" smtClean="0">
                <a:solidFill>
                  <a:schemeClr val="accent3"/>
                </a:solidFill>
              </a:rPr>
              <a:t>Russell Defensive/Dynamic</a:t>
            </a:r>
            <a:endParaRPr lang="en-US" sz="700" dirty="0">
              <a:solidFill>
                <a:schemeClr val="accent3"/>
              </a:solidFill>
            </a:endParaRPr>
          </a:p>
        </p:txBody>
      </p:sp>
      <p:sp>
        <p:nvSpPr>
          <p:cNvPr id="57" name="TextBox 56"/>
          <p:cNvSpPr txBox="1"/>
          <p:nvPr/>
        </p:nvSpPr>
        <p:spPr>
          <a:xfrm>
            <a:off x="2782319" y="2398613"/>
            <a:ext cx="1298752" cy="569387"/>
          </a:xfrm>
          <a:prstGeom prst="rect">
            <a:avLst/>
          </a:prstGeom>
          <a:noFill/>
        </p:spPr>
        <p:txBody>
          <a:bodyPr wrap="none" rtlCol="0">
            <a:spAutoFit/>
          </a:bodyPr>
          <a:lstStyle/>
          <a:p>
            <a:pPr algn="r"/>
            <a:r>
              <a:rPr lang="en-US" sz="1000" b="1" dirty="0" smtClean="0">
                <a:solidFill>
                  <a:schemeClr val="accent3"/>
                </a:solidFill>
              </a:rPr>
              <a:t>Size</a:t>
            </a:r>
          </a:p>
          <a:p>
            <a:pPr algn="r"/>
            <a:r>
              <a:rPr lang="en-US" sz="700" dirty="0" smtClean="0">
                <a:solidFill>
                  <a:schemeClr val="accent3"/>
                </a:solidFill>
              </a:rPr>
              <a:t>FTSE 250 Mid-Cap UK</a:t>
            </a:r>
          </a:p>
          <a:p>
            <a:pPr algn="r"/>
            <a:r>
              <a:rPr lang="en-US" sz="700" dirty="0" smtClean="0">
                <a:solidFill>
                  <a:schemeClr val="accent3"/>
                </a:solidFill>
              </a:rPr>
              <a:t>Russell 1000 Large-Cap US</a:t>
            </a:r>
          </a:p>
          <a:p>
            <a:pPr algn="r"/>
            <a:r>
              <a:rPr lang="en-US" sz="700" dirty="0" smtClean="0">
                <a:solidFill>
                  <a:schemeClr val="accent3"/>
                </a:solidFill>
              </a:rPr>
              <a:t>Russell 2000 Small-Cap US</a:t>
            </a:r>
            <a:endParaRPr lang="en-US" sz="700" dirty="0">
              <a:solidFill>
                <a:schemeClr val="accent3"/>
              </a:solidFill>
            </a:endParaRPr>
          </a:p>
        </p:txBody>
      </p:sp>
      <p:sp>
        <p:nvSpPr>
          <p:cNvPr id="58" name="TextBox 57"/>
          <p:cNvSpPr txBox="1"/>
          <p:nvPr/>
        </p:nvSpPr>
        <p:spPr>
          <a:xfrm>
            <a:off x="498812" y="3537497"/>
            <a:ext cx="1805302" cy="461665"/>
          </a:xfrm>
          <a:prstGeom prst="rect">
            <a:avLst/>
          </a:prstGeom>
          <a:noFill/>
        </p:spPr>
        <p:txBody>
          <a:bodyPr wrap="none" rtlCol="0">
            <a:spAutoFit/>
          </a:bodyPr>
          <a:lstStyle/>
          <a:p>
            <a:pPr algn="r"/>
            <a:r>
              <a:rPr lang="en-US" sz="1000" b="1" dirty="0" smtClean="0">
                <a:solidFill>
                  <a:schemeClr val="accent3"/>
                </a:solidFill>
              </a:rPr>
              <a:t>REITS and Infrastructure</a:t>
            </a:r>
          </a:p>
          <a:p>
            <a:pPr algn="r"/>
            <a:r>
              <a:rPr lang="en-US" sz="700" dirty="0" smtClean="0">
                <a:solidFill>
                  <a:schemeClr val="accent3"/>
                </a:solidFill>
              </a:rPr>
              <a:t>FTSE EPRA/NAREIT Global Real Estate</a:t>
            </a:r>
          </a:p>
          <a:p>
            <a:pPr algn="r"/>
            <a:r>
              <a:rPr lang="en-US" sz="700" dirty="0" smtClean="0">
                <a:solidFill>
                  <a:schemeClr val="accent3"/>
                </a:solidFill>
              </a:rPr>
              <a:t>FSE Global Infrastructure</a:t>
            </a:r>
            <a:endParaRPr lang="en-US" sz="700" dirty="0">
              <a:solidFill>
                <a:schemeClr val="accent3"/>
              </a:solidFill>
            </a:endParaRPr>
          </a:p>
        </p:txBody>
      </p:sp>
      <p:grpSp>
        <p:nvGrpSpPr>
          <p:cNvPr id="59" name="Group 58"/>
          <p:cNvGrpSpPr/>
          <p:nvPr/>
        </p:nvGrpSpPr>
        <p:grpSpPr bwMode="gray">
          <a:xfrm>
            <a:off x="1486118" y="3145460"/>
            <a:ext cx="5200876" cy="5193742"/>
            <a:chOff x="1806841" y="2451100"/>
            <a:chExt cx="4949825" cy="4843701"/>
          </a:xfrm>
        </p:grpSpPr>
        <p:grpSp>
          <p:nvGrpSpPr>
            <p:cNvPr id="60" name="Group 59"/>
            <p:cNvGrpSpPr/>
            <p:nvPr/>
          </p:nvGrpSpPr>
          <p:grpSpPr bwMode="gray">
            <a:xfrm>
              <a:off x="2449485" y="3021658"/>
              <a:ext cx="3658176" cy="1887231"/>
              <a:chOff x="2449485" y="3021658"/>
              <a:chExt cx="3658176" cy="1887231"/>
            </a:xfrm>
          </p:grpSpPr>
          <p:sp>
            <p:nvSpPr>
              <p:cNvPr id="79" name="Freeform 9"/>
              <p:cNvSpPr>
                <a:spLocks/>
              </p:cNvSpPr>
              <p:nvPr/>
            </p:nvSpPr>
            <p:spPr bwMode="gray">
              <a:xfrm>
                <a:off x="4279470" y="3021658"/>
                <a:ext cx="913198" cy="496347"/>
              </a:xfrm>
              <a:custGeom>
                <a:avLst/>
                <a:gdLst>
                  <a:gd name="T0" fmla="*/ 4246 w 4246"/>
                  <a:gd name="T1" fmla="*/ 1138 h 2241"/>
                  <a:gd name="T2" fmla="*/ 0 w 4246"/>
                  <a:gd name="T3" fmla="*/ 0 h 2241"/>
                  <a:gd name="T4" fmla="*/ 0 w 4246"/>
                  <a:gd name="T5" fmla="*/ 1274 h 2241"/>
                  <a:gd name="T6" fmla="*/ 3609 w 4246"/>
                  <a:gd name="T7" fmla="*/ 2241 h 2241"/>
                  <a:gd name="T8" fmla="*/ 4246 w 4246"/>
                  <a:gd name="T9" fmla="*/ 1138 h 2241"/>
                </a:gdLst>
                <a:ahLst/>
                <a:cxnLst>
                  <a:cxn ang="0">
                    <a:pos x="T0" y="T1"/>
                  </a:cxn>
                  <a:cxn ang="0">
                    <a:pos x="T2" y="T3"/>
                  </a:cxn>
                  <a:cxn ang="0">
                    <a:pos x="T4" y="T5"/>
                  </a:cxn>
                  <a:cxn ang="0">
                    <a:pos x="T6" y="T7"/>
                  </a:cxn>
                  <a:cxn ang="0">
                    <a:pos x="T8" y="T9"/>
                  </a:cxn>
                </a:cxnLst>
                <a:rect l="0" t="0" r="r" b="b"/>
                <a:pathLst>
                  <a:path w="4246" h="2241">
                    <a:moveTo>
                      <a:pt x="4246" y="1138"/>
                    </a:moveTo>
                    <a:cubicBezTo>
                      <a:pt x="2955" y="393"/>
                      <a:pt x="1491" y="0"/>
                      <a:pt x="0" y="0"/>
                    </a:cubicBezTo>
                    <a:lnTo>
                      <a:pt x="0" y="1274"/>
                    </a:lnTo>
                    <a:cubicBezTo>
                      <a:pt x="1267" y="1274"/>
                      <a:pt x="2512" y="1608"/>
                      <a:pt x="3609" y="2241"/>
                    </a:cubicBezTo>
                    <a:lnTo>
                      <a:pt x="4246" y="1138"/>
                    </a:lnTo>
                    <a:close/>
                  </a:path>
                </a:pathLst>
              </a:custGeom>
              <a:solidFill>
                <a:srgbClr val="875583"/>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80" name="Freeform 10"/>
              <p:cNvSpPr>
                <a:spLocks/>
              </p:cNvSpPr>
              <p:nvPr/>
            </p:nvSpPr>
            <p:spPr bwMode="gray">
              <a:xfrm>
                <a:off x="5056317" y="3273536"/>
                <a:ext cx="805552" cy="831567"/>
              </a:xfrm>
              <a:custGeom>
                <a:avLst/>
                <a:gdLst>
                  <a:gd name="T0" fmla="*/ 3745 w 3745"/>
                  <a:gd name="T1" fmla="*/ 3108 h 3745"/>
                  <a:gd name="T2" fmla="*/ 637 w 3745"/>
                  <a:gd name="T3" fmla="*/ 0 h 3745"/>
                  <a:gd name="T4" fmla="*/ 0 w 3745"/>
                  <a:gd name="T5" fmla="*/ 1103 h 3745"/>
                  <a:gd name="T6" fmla="*/ 2642 w 3745"/>
                  <a:gd name="T7" fmla="*/ 3745 h 3745"/>
                  <a:gd name="T8" fmla="*/ 3745 w 3745"/>
                  <a:gd name="T9" fmla="*/ 3108 h 3745"/>
                </a:gdLst>
                <a:ahLst/>
                <a:cxnLst>
                  <a:cxn ang="0">
                    <a:pos x="T0" y="T1"/>
                  </a:cxn>
                  <a:cxn ang="0">
                    <a:pos x="T2" y="T3"/>
                  </a:cxn>
                  <a:cxn ang="0">
                    <a:pos x="T4" y="T5"/>
                  </a:cxn>
                  <a:cxn ang="0">
                    <a:pos x="T6" y="T7"/>
                  </a:cxn>
                  <a:cxn ang="0">
                    <a:pos x="T8" y="T9"/>
                  </a:cxn>
                </a:cxnLst>
                <a:rect l="0" t="0" r="r" b="b"/>
                <a:pathLst>
                  <a:path w="3745" h="3745">
                    <a:moveTo>
                      <a:pt x="3745" y="3108"/>
                    </a:moveTo>
                    <a:cubicBezTo>
                      <a:pt x="3000" y="1817"/>
                      <a:pt x="1928" y="745"/>
                      <a:pt x="637" y="0"/>
                    </a:cubicBezTo>
                    <a:lnTo>
                      <a:pt x="0" y="1103"/>
                    </a:lnTo>
                    <a:cubicBezTo>
                      <a:pt x="1097" y="1737"/>
                      <a:pt x="2008" y="2648"/>
                      <a:pt x="2642" y="3745"/>
                    </a:cubicBezTo>
                    <a:lnTo>
                      <a:pt x="3745" y="3108"/>
                    </a:lnTo>
                    <a:close/>
                  </a:path>
                </a:pathLst>
              </a:custGeom>
              <a:solidFill>
                <a:srgbClr val="7F134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81" name="Freeform 11"/>
              <p:cNvSpPr>
                <a:spLocks/>
              </p:cNvSpPr>
              <p:nvPr/>
            </p:nvSpPr>
            <p:spPr bwMode="gray">
              <a:xfrm>
                <a:off x="5625047" y="3964348"/>
                <a:ext cx="482614" cy="944541"/>
              </a:xfrm>
              <a:custGeom>
                <a:avLst/>
                <a:gdLst>
                  <a:gd name="T0" fmla="*/ 2241 w 2241"/>
                  <a:gd name="T1" fmla="*/ 4246 h 4246"/>
                  <a:gd name="T2" fmla="*/ 1103 w 2241"/>
                  <a:gd name="T3" fmla="*/ 0 h 4246"/>
                  <a:gd name="T4" fmla="*/ 0 w 2241"/>
                  <a:gd name="T5" fmla="*/ 637 h 4246"/>
                  <a:gd name="T6" fmla="*/ 967 w 2241"/>
                  <a:gd name="T7" fmla="*/ 4246 h 4246"/>
                  <a:gd name="T8" fmla="*/ 2241 w 2241"/>
                  <a:gd name="T9" fmla="*/ 4246 h 4246"/>
                </a:gdLst>
                <a:ahLst/>
                <a:cxnLst>
                  <a:cxn ang="0">
                    <a:pos x="T0" y="T1"/>
                  </a:cxn>
                  <a:cxn ang="0">
                    <a:pos x="T2" y="T3"/>
                  </a:cxn>
                  <a:cxn ang="0">
                    <a:pos x="T4" y="T5"/>
                  </a:cxn>
                  <a:cxn ang="0">
                    <a:pos x="T6" y="T7"/>
                  </a:cxn>
                  <a:cxn ang="0">
                    <a:pos x="T8" y="T9"/>
                  </a:cxn>
                </a:cxnLst>
                <a:rect l="0" t="0" r="r" b="b"/>
                <a:pathLst>
                  <a:path w="2241" h="4246">
                    <a:moveTo>
                      <a:pt x="2241" y="4246"/>
                    </a:moveTo>
                    <a:cubicBezTo>
                      <a:pt x="2241" y="2756"/>
                      <a:pt x="1848" y="1291"/>
                      <a:pt x="1103" y="0"/>
                    </a:cubicBezTo>
                    <a:lnTo>
                      <a:pt x="0" y="637"/>
                    </a:lnTo>
                    <a:cubicBezTo>
                      <a:pt x="633" y="1734"/>
                      <a:pt x="967" y="2979"/>
                      <a:pt x="967" y="4246"/>
                    </a:cubicBezTo>
                    <a:lnTo>
                      <a:pt x="2241" y="4246"/>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82" name="Freeform 18"/>
              <p:cNvSpPr>
                <a:spLocks/>
              </p:cNvSpPr>
              <p:nvPr/>
            </p:nvSpPr>
            <p:spPr bwMode="gray">
              <a:xfrm>
                <a:off x="2449485" y="3964348"/>
                <a:ext cx="482614" cy="944541"/>
              </a:xfrm>
              <a:custGeom>
                <a:avLst/>
                <a:gdLst>
                  <a:gd name="T0" fmla="*/ 2276 w 4482"/>
                  <a:gd name="T1" fmla="*/ 0 h 8492"/>
                  <a:gd name="T2" fmla="*/ 0 w 4482"/>
                  <a:gd name="T3" fmla="*/ 8492 h 8492"/>
                  <a:gd name="T4" fmla="*/ 2548 w 4482"/>
                  <a:gd name="T5" fmla="*/ 8492 h 8492"/>
                  <a:gd name="T6" fmla="*/ 4482 w 4482"/>
                  <a:gd name="T7" fmla="*/ 1274 h 8492"/>
                  <a:gd name="T8" fmla="*/ 2276 w 4482"/>
                  <a:gd name="T9" fmla="*/ 0 h 8492"/>
                </a:gdLst>
                <a:ahLst/>
                <a:cxnLst>
                  <a:cxn ang="0">
                    <a:pos x="T0" y="T1"/>
                  </a:cxn>
                  <a:cxn ang="0">
                    <a:pos x="T2" y="T3"/>
                  </a:cxn>
                  <a:cxn ang="0">
                    <a:pos x="T4" y="T5"/>
                  </a:cxn>
                  <a:cxn ang="0">
                    <a:pos x="T6" y="T7"/>
                  </a:cxn>
                  <a:cxn ang="0">
                    <a:pos x="T8" y="T9"/>
                  </a:cxn>
                </a:cxnLst>
                <a:rect l="0" t="0" r="r" b="b"/>
                <a:pathLst>
                  <a:path w="4482" h="8492">
                    <a:moveTo>
                      <a:pt x="2276" y="0"/>
                    </a:moveTo>
                    <a:cubicBezTo>
                      <a:pt x="785" y="2582"/>
                      <a:pt x="0" y="5511"/>
                      <a:pt x="0" y="8492"/>
                    </a:cubicBezTo>
                    <a:lnTo>
                      <a:pt x="2548" y="8492"/>
                    </a:lnTo>
                    <a:cubicBezTo>
                      <a:pt x="2548" y="5958"/>
                      <a:pt x="3215" y="3468"/>
                      <a:pt x="4482" y="1274"/>
                    </a:cubicBezTo>
                    <a:lnTo>
                      <a:pt x="2276" y="0"/>
                    </a:lnTo>
                    <a:close/>
                  </a:path>
                </a:pathLst>
              </a:custGeom>
              <a:solidFill>
                <a:srgbClr val="80ADB3"/>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83" name="Freeform 19"/>
              <p:cNvSpPr>
                <a:spLocks/>
              </p:cNvSpPr>
              <p:nvPr/>
            </p:nvSpPr>
            <p:spPr bwMode="gray">
              <a:xfrm>
                <a:off x="2695277" y="3273536"/>
                <a:ext cx="805552" cy="831567"/>
              </a:xfrm>
              <a:custGeom>
                <a:avLst/>
                <a:gdLst>
                  <a:gd name="T0" fmla="*/ 3108 w 3745"/>
                  <a:gd name="T1" fmla="*/ 0 h 3745"/>
                  <a:gd name="T2" fmla="*/ 0 w 3745"/>
                  <a:gd name="T3" fmla="*/ 3108 h 3745"/>
                  <a:gd name="T4" fmla="*/ 1103 w 3745"/>
                  <a:gd name="T5" fmla="*/ 3745 h 3745"/>
                  <a:gd name="T6" fmla="*/ 3745 w 3745"/>
                  <a:gd name="T7" fmla="*/ 1103 h 3745"/>
                  <a:gd name="T8" fmla="*/ 3108 w 3745"/>
                  <a:gd name="T9" fmla="*/ 0 h 3745"/>
                </a:gdLst>
                <a:ahLst/>
                <a:cxnLst>
                  <a:cxn ang="0">
                    <a:pos x="T0" y="T1"/>
                  </a:cxn>
                  <a:cxn ang="0">
                    <a:pos x="T2" y="T3"/>
                  </a:cxn>
                  <a:cxn ang="0">
                    <a:pos x="T4" y="T5"/>
                  </a:cxn>
                  <a:cxn ang="0">
                    <a:pos x="T6" y="T7"/>
                  </a:cxn>
                  <a:cxn ang="0">
                    <a:pos x="T8" y="T9"/>
                  </a:cxn>
                </a:cxnLst>
                <a:rect l="0" t="0" r="r" b="b"/>
                <a:pathLst>
                  <a:path w="3745" h="3745">
                    <a:moveTo>
                      <a:pt x="3108" y="0"/>
                    </a:moveTo>
                    <a:cubicBezTo>
                      <a:pt x="1817" y="745"/>
                      <a:pt x="745" y="1817"/>
                      <a:pt x="0" y="3108"/>
                    </a:cubicBezTo>
                    <a:lnTo>
                      <a:pt x="1103" y="3745"/>
                    </a:lnTo>
                    <a:cubicBezTo>
                      <a:pt x="1737" y="2648"/>
                      <a:pt x="2648" y="1737"/>
                      <a:pt x="3745" y="1103"/>
                    </a:cubicBezTo>
                    <a:lnTo>
                      <a:pt x="3108" y="0"/>
                    </a:lnTo>
                    <a:close/>
                  </a:path>
                </a:pathLst>
              </a:custGeom>
              <a:solidFill>
                <a:srgbClr val="2C6C87"/>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84" name="Freeform 20"/>
              <p:cNvSpPr>
                <a:spLocks/>
              </p:cNvSpPr>
              <p:nvPr/>
            </p:nvSpPr>
            <p:spPr bwMode="gray">
              <a:xfrm>
                <a:off x="3364478" y="3021658"/>
                <a:ext cx="914993" cy="496347"/>
              </a:xfrm>
              <a:custGeom>
                <a:avLst/>
                <a:gdLst>
                  <a:gd name="T0" fmla="*/ 4246 w 4246"/>
                  <a:gd name="T1" fmla="*/ 0 h 2241"/>
                  <a:gd name="T2" fmla="*/ 0 w 4246"/>
                  <a:gd name="T3" fmla="*/ 1138 h 2241"/>
                  <a:gd name="T4" fmla="*/ 637 w 4246"/>
                  <a:gd name="T5" fmla="*/ 2241 h 2241"/>
                  <a:gd name="T6" fmla="*/ 4246 w 4246"/>
                  <a:gd name="T7" fmla="*/ 1274 h 2241"/>
                  <a:gd name="T8" fmla="*/ 4246 w 4246"/>
                  <a:gd name="T9" fmla="*/ 0 h 2241"/>
                </a:gdLst>
                <a:ahLst/>
                <a:cxnLst>
                  <a:cxn ang="0">
                    <a:pos x="T0" y="T1"/>
                  </a:cxn>
                  <a:cxn ang="0">
                    <a:pos x="T2" y="T3"/>
                  </a:cxn>
                  <a:cxn ang="0">
                    <a:pos x="T4" y="T5"/>
                  </a:cxn>
                  <a:cxn ang="0">
                    <a:pos x="T6" y="T7"/>
                  </a:cxn>
                  <a:cxn ang="0">
                    <a:pos x="T8" y="T9"/>
                  </a:cxn>
                </a:cxnLst>
                <a:rect l="0" t="0" r="r" b="b"/>
                <a:pathLst>
                  <a:path w="4246" h="2241">
                    <a:moveTo>
                      <a:pt x="4246" y="0"/>
                    </a:moveTo>
                    <a:cubicBezTo>
                      <a:pt x="2755" y="0"/>
                      <a:pt x="1291" y="393"/>
                      <a:pt x="0" y="1138"/>
                    </a:cubicBezTo>
                    <a:lnTo>
                      <a:pt x="637" y="2241"/>
                    </a:lnTo>
                    <a:cubicBezTo>
                      <a:pt x="1734" y="1608"/>
                      <a:pt x="2979" y="1274"/>
                      <a:pt x="4246" y="1274"/>
                    </a:cubicBezTo>
                    <a:lnTo>
                      <a:pt x="4246" y="0"/>
                    </a:lnTo>
                    <a:close/>
                  </a:path>
                </a:pathLst>
              </a:custGeom>
              <a:solidFill>
                <a:schemeClr val="accent3"/>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61" name="Arc 60"/>
            <p:cNvSpPr/>
            <p:nvPr/>
          </p:nvSpPr>
          <p:spPr bwMode="gray">
            <a:xfrm>
              <a:off x="1847191" y="2501533"/>
              <a:ext cx="4789180" cy="4793268"/>
            </a:xfrm>
            <a:prstGeom prst="arc">
              <a:avLst>
                <a:gd name="adj1" fmla="val 16350608"/>
                <a:gd name="adj2" fmla="val 23524"/>
              </a:avLst>
            </a:prstGeom>
            <a:ln w="9525">
              <a:solidFill>
                <a:schemeClr val="accent3"/>
              </a:solidFill>
              <a:prstDash val="sysDot"/>
              <a:headEnd type="triangle" w="lg" len="med"/>
              <a:tailEnd type="triangle" w="lg"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62" name="Arc 61"/>
            <p:cNvSpPr/>
            <p:nvPr/>
          </p:nvSpPr>
          <p:spPr bwMode="gray">
            <a:xfrm flipH="1">
              <a:off x="1939272" y="2501533"/>
              <a:ext cx="4789180" cy="4793268"/>
            </a:xfrm>
            <a:prstGeom prst="arc">
              <a:avLst>
                <a:gd name="adj1" fmla="val 16350608"/>
                <a:gd name="adj2" fmla="val 23524"/>
              </a:avLst>
            </a:prstGeom>
            <a:ln w="9525">
              <a:solidFill>
                <a:schemeClr val="accent3"/>
              </a:solidFill>
              <a:prstDash val="sysDot"/>
              <a:headEnd type="triangle" w="lg" len="med"/>
              <a:tailEnd type="triangle" w="lg"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grpSp>
          <p:nvGrpSpPr>
            <p:cNvPr id="63" name="Group 62"/>
            <p:cNvGrpSpPr/>
            <p:nvPr/>
          </p:nvGrpSpPr>
          <p:grpSpPr bwMode="gray">
            <a:xfrm>
              <a:off x="1806841" y="5068887"/>
              <a:ext cx="4949825" cy="55563"/>
              <a:chOff x="1934425" y="5068887"/>
              <a:chExt cx="4949825" cy="55563"/>
            </a:xfrm>
          </p:grpSpPr>
          <p:sp>
            <p:nvSpPr>
              <p:cNvPr id="77" name="Freeform 76"/>
              <p:cNvSpPr>
                <a:spLocks/>
              </p:cNvSpPr>
              <p:nvPr/>
            </p:nvSpPr>
            <p:spPr bwMode="gray">
              <a:xfrm>
                <a:off x="1934425" y="5068887"/>
                <a:ext cx="2486025" cy="55563"/>
              </a:xfrm>
              <a:custGeom>
                <a:avLst/>
                <a:gdLst>
                  <a:gd name="T0" fmla="*/ 1566 w 1566"/>
                  <a:gd name="T1" fmla="*/ 35 h 35"/>
                  <a:gd name="T2" fmla="*/ 0 w 1566"/>
                  <a:gd name="T3" fmla="*/ 35 h 35"/>
                  <a:gd name="T4" fmla="*/ 0 w 1566"/>
                  <a:gd name="T5" fmla="*/ 0 h 35"/>
                  <a:gd name="T6" fmla="*/ 1566 w 1566"/>
                  <a:gd name="T7" fmla="*/ 0 h 35"/>
                  <a:gd name="T8" fmla="*/ 1566 w 1566"/>
                  <a:gd name="T9" fmla="*/ 0 h 35"/>
                  <a:gd name="T10" fmla="*/ 1566 w 1566"/>
                  <a:gd name="T11" fmla="*/ 35 h 35"/>
                </a:gdLst>
                <a:ahLst/>
                <a:cxnLst>
                  <a:cxn ang="0">
                    <a:pos x="T0" y="T1"/>
                  </a:cxn>
                  <a:cxn ang="0">
                    <a:pos x="T2" y="T3"/>
                  </a:cxn>
                  <a:cxn ang="0">
                    <a:pos x="T4" y="T5"/>
                  </a:cxn>
                  <a:cxn ang="0">
                    <a:pos x="T6" y="T7"/>
                  </a:cxn>
                  <a:cxn ang="0">
                    <a:pos x="T8" y="T9"/>
                  </a:cxn>
                  <a:cxn ang="0">
                    <a:pos x="T10" y="T11"/>
                  </a:cxn>
                </a:cxnLst>
                <a:rect l="0" t="0" r="r" b="b"/>
                <a:pathLst>
                  <a:path w="1566" h="35">
                    <a:moveTo>
                      <a:pt x="1566" y="35"/>
                    </a:moveTo>
                    <a:lnTo>
                      <a:pt x="0" y="35"/>
                    </a:lnTo>
                    <a:lnTo>
                      <a:pt x="0" y="0"/>
                    </a:lnTo>
                    <a:lnTo>
                      <a:pt x="1566" y="0"/>
                    </a:lnTo>
                    <a:lnTo>
                      <a:pt x="1566" y="0"/>
                    </a:lnTo>
                    <a:lnTo>
                      <a:pt x="1566" y="35"/>
                    </a:lnTo>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en-US"/>
              </a:p>
            </p:txBody>
          </p:sp>
          <p:sp>
            <p:nvSpPr>
              <p:cNvPr id="78" name="Freeform 77"/>
              <p:cNvSpPr>
                <a:spLocks/>
              </p:cNvSpPr>
              <p:nvPr/>
            </p:nvSpPr>
            <p:spPr bwMode="gray">
              <a:xfrm>
                <a:off x="4420450" y="5068887"/>
                <a:ext cx="2463800" cy="55563"/>
              </a:xfrm>
              <a:custGeom>
                <a:avLst/>
                <a:gdLst>
                  <a:gd name="T0" fmla="*/ 1552 w 1552"/>
                  <a:gd name="T1" fmla="*/ 35 h 35"/>
                  <a:gd name="T2" fmla="*/ 0 w 1552"/>
                  <a:gd name="T3" fmla="*/ 35 h 35"/>
                  <a:gd name="T4" fmla="*/ 0 w 1552"/>
                  <a:gd name="T5" fmla="*/ 35 h 35"/>
                  <a:gd name="T6" fmla="*/ 0 w 1552"/>
                  <a:gd name="T7" fmla="*/ 0 h 35"/>
                  <a:gd name="T8" fmla="*/ 1552 w 1552"/>
                  <a:gd name="T9" fmla="*/ 0 h 35"/>
                  <a:gd name="T10" fmla="*/ 1552 w 1552"/>
                  <a:gd name="T11" fmla="*/ 35 h 35"/>
                </a:gdLst>
                <a:ahLst/>
                <a:cxnLst>
                  <a:cxn ang="0">
                    <a:pos x="T0" y="T1"/>
                  </a:cxn>
                  <a:cxn ang="0">
                    <a:pos x="T2" y="T3"/>
                  </a:cxn>
                  <a:cxn ang="0">
                    <a:pos x="T4" y="T5"/>
                  </a:cxn>
                  <a:cxn ang="0">
                    <a:pos x="T6" y="T7"/>
                  </a:cxn>
                  <a:cxn ang="0">
                    <a:pos x="T8" y="T9"/>
                  </a:cxn>
                  <a:cxn ang="0">
                    <a:pos x="T10" y="T11"/>
                  </a:cxn>
                </a:cxnLst>
                <a:rect l="0" t="0" r="r" b="b"/>
                <a:pathLst>
                  <a:path w="1552" h="35">
                    <a:moveTo>
                      <a:pt x="1552" y="35"/>
                    </a:moveTo>
                    <a:lnTo>
                      <a:pt x="0" y="35"/>
                    </a:lnTo>
                    <a:lnTo>
                      <a:pt x="0" y="35"/>
                    </a:lnTo>
                    <a:lnTo>
                      <a:pt x="0" y="0"/>
                    </a:lnTo>
                    <a:lnTo>
                      <a:pt x="1552" y="0"/>
                    </a:lnTo>
                    <a:lnTo>
                      <a:pt x="1552" y="35"/>
                    </a:ln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grpSp>
        <p:sp>
          <p:nvSpPr>
            <p:cNvPr id="64" name="Freeform 65"/>
            <p:cNvSpPr>
              <a:spLocks/>
            </p:cNvSpPr>
            <p:nvPr/>
          </p:nvSpPr>
          <p:spPr bwMode="gray">
            <a:xfrm>
              <a:off x="2209800" y="2803914"/>
              <a:ext cx="4133466" cy="2084704"/>
            </a:xfrm>
            <a:custGeom>
              <a:avLst/>
              <a:gdLst>
                <a:gd name="T0" fmla="*/ 16984 w 16984"/>
                <a:gd name="T1" fmla="*/ 8492 h 8492"/>
                <a:gd name="T2" fmla="*/ 8492 w 16984"/>
                <a:gd name="T3" fmla="*/ 0 h 8492"/>
                <a:gd name="T4" fmla="*/ 0 w 16984"/>
                <a:gd name="T5" fmla="*/ 8492 h 8492"/>
                <a:gd name="T6" fmla="*/ 0 w 16984"/>
                <a:gd name="T7" fmla="*/ 8492 h 8492"/>
                <a:gd name="T8" fmla="*/ 1104 w 16984"/>
                <a:gd name="T9" fmla="*/ 8492 h 8492"/>
                <a:gd name="T10" fmla="*/ 8492 w 16984"/>
                <a:gd name="T11" fmla="*/ 1104 h 8492"/>
                <a:gd name="T12" fmla="*/ 15880 w 16984"/>
                <a:gd name="T13" fmla="*/ 8492 h 8492"/>
                <a:gd name="T14" fmla="*/ 15880 w 16984"/>
                <a:gd name="T15" fmla="*/ 8492 h 8492"/>
                <a:gd name="T16" fmla="*/ 16984 w 16984"/>
                <a:gd name="T17" fmla="*/ 8492 h 84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984" h="8492">
                  <a:moveTo>
                    <a:pt x="16984" y="8492"/>
                  </a:moveTo>
                  <a:cubicBezTo>
                    <a:pt x="16984" y="3802"/>
                    <a:pt x="13182" y="0"/>
                    <a:pt x="8492" y="0"/>
                  </a:cubicBezTo>
                  <a:cubicBezTo>
                    <a:pt x="3802" y="0"/>
                    <a:pt x="0" y="3802"/>
                    <a:pt x="0" y="8492"/>
                  </a:cubicBezTo>
                  <a:cubicBezTo>
                    <a:pt x="0" y="8492"/>
                    <a:pt x="0" y="8492"/>
                    <a:pt x="0" y="8492"/>
                  </a:cubicBezTo>
                  <a:lnTo>
                    <a:pt x="1104" y="8492"/>
                  </a:lnTo>
                  <a:cubicBezTo>
                    <a:pt x="1104" y="4412"/>
                    <a:pt x="4412" y="1104"/>
                    <a:pt x="8492" y="1104"/>
                  </a:cubicBezTo>
                  <a:cubicBezTo>
                    <a:pt x="12572" y="1104"/>
                    <a:pt x="15880" y="4412"/>
                    <a:pt x="15880" y="8492"/>
                  </a:cubicBezTo>
                  <a:cubicBezTo>
                    <a:pt x="15880" y="8492"/>
                    <a:pt x="15880" y="8492"/>
                    <a:pt x="15880" y="8492"/>
                  </a:cubicBezTo>
                  <a:lnTo>
                    <a:pt x="16984" y="8492"/>
                  </a:lnTo>
                  <a:close/>
                </a:path>
              </a:pathLst>
            </a:custGeom>
            <a:gradFill flip="none" rotWithShape="0">
              <a:gsLst>
                <a:gs pos="0">
                  <a:schemeClr val="accent3"/>
                </a:gs>
                <a:gs pos="49000">
                  <a:srgbClr val="B1718C"/>
                </a:gs>
                <a:gs pos="98000">
                  <a:srgbClr val="7F1340"/>
                </a:gs>
              </a:gsLst>
              <a:lin ang="0" scaled="0"/>
              <a:tileRect/>
            </a:gra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65" name="Freeform 37"/>
            <p:cNvSpPr>
              <a:spLocks/>
            </p:cNvSpPr>
            <p:nvPr/>
          </p:nvSpPr>
          <p:spPr bwMode="gray">
            <a:xfrm>
              <a:off x="2166704" y="4878392"/>
              <a:ext cx="4202346" cy="146050"/>
            </a:xfrm>
            <a:custGeom>
              <a:avLst/>
              <a:gdLst>
                <a:gd name="T0" fmla="*/ 0 w 2530"/>
                <a:gd name="T1" fmla="*/ 0 h 92"/>
                <a:gd name="T2" fmla="*/ 0 w 2530"/>
                <a:gd name="T3" fmla="*/ 92 h 92"/>
                <a:gd name="T4" fmla="*/ 2530 w 2530"/>
                <a:gd name="T5" fmla="*/ 92 h 92"/>
                <a:gd name="T6" fmla="*/ 2530 w 2530"/>
                <a:gd name="T7" fmla="*/ 0 h 92"/>
                <a:gd name="T8" fmla="*/ 0 w 2530"/>
                <a:gd name="T9" fmla="*/ 0 h 92"/>
                <a:gd name="T10" fmla="*/ 0 w 2530"/>
                <a:gd name="T11" fmla="*/ 0 h 92"/>
              </a:gdLst>
              <a:ahLst/>
              <a:cxnLst>
                <a:cxn ang="0">
                  <a:pos x="T0" y="T1"/>
                </a:cxn>
                <a:cxn ang="0">
                  <a:pos x="T2" y="T3"/>
                </a:cxn>
                <a:cxn ang="0">
                  <a:pos x="T4" y="T5"/>
                </a:cxn>
                <a:cxn ang="0">
                  <a:pos x="T6" y="T7"/>
                </a:cxn>
                <a:cxn ang="0">
                  <a:pos x="T8" y="T9"/>
                </a:cxn>
                <a:cxn ang="0">
                  <a:pos x="T10" y="T11"/>
                </a:cxn>
              </a:cxnLst>
              <a:rect l="0" t="0" r="r" b="b"/>
              <a:pathLst>
                <a:path w="2530" h="92">
                  <a:moveTo>
                    <a:pt x="0" y="0"/>
                  </a:moveTo>
                  <a:lnTo>
                    <a:pt x="0" y="92"/>
                  </a:lnTo>
                  <a:lnTo>
                    <a:pt x="2530" y="92"/>
                  </a:lnTo>
                  <a:lnTo>
                    <a:pt x="2530" y="0"/>
                  </a:lnTo>
                  <a:lnTo>
                    <a:pt x="0" y="0"/>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cxnSp>
          <p:nvCxnSpPr>
            <p:cNvPr id="66" name="Straight Connector 65"/>
            <p:cNvCxnSpPr>
              <a:endCxn id="84" idx="2"/>
            </p:cNvCxnSpPr>
            <p:nvPr/>
          </p:nvCxnSpPr>
          <p:spPr bwMode="gray">
            <a:xfrm>
              <a:off x="3133295" y="2862263"/>
              <a:ext cx="368453" cy="655742"/>
            </a:xfrm>
            <a:prstGeom prst="line">
              <a:avLst/>
            </a:prstGeom>
            <a:ln w="9525">
              <a:solidFill>
                <a:schemeClr val="accent3"/>
              </a:solidFill>
              <a:prstDash val="sysDot"/>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67" name="Straight Connector 66"/>
            <p:cNvCxnSpPr>
              <a:endCxn id="83" idx="2"/>
            </p:cNvCxnSpPr>
            <p:nvPr/>
          </p:nvCxnSpPr>
          <p:spPr bwMode="gray">
            <a:xfrm>
              <a:off x="2295095" y="3689319"/>
              <a:ext cx="637438" cy="415784"/>
            </a:xfrm>
            <a:prstGeom prst="line">
              <a:avLst/>
            </a:prstGeom>
            <a:ln w="9525">
              <a:solidFill>
                <a:schemeClr val="accent3"/>
              </a:solidFill>
              <a:prstDash val="sysDot"/>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68" name="Straight Connector 67"/>
            <p:cNvCxnSpPr>
              <a:endCxn id="79" idx="3"/>
            </p:cNvCxnSpPr>
            <p:nvPr/>
          </p:nvCxnSpPr>
          <p:spPr bwMode="gray">
            <a:xfrm flipH="1">
              <a:off x="5055667" y="2862263"/>
              <a:ext cx="403426" cy="655742"/>
            </a:xfrm>
            <a:prstGeom prst="line">
              <a:avLst/>
            </a:prstGeom>
            <a:ln w="9525">
              <a:solidFill>
                <a:schemeClr val="accent3"/>
              </a:solidFill>
              <a:prstDash val="sysDot"/>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69" name="Straight Connector 68"/>
            <p:cNvCxnSpPr>
              <a:endCxn id="81" idx="2"/>
            </p:cNvCxnSpPr>
            <p:nvPr/>
          </p:nvCxnSpPr>
          <p:spPr bwMode="gray">
            <a:xfrm flipH="1">
              <a:off x="5625047" y="3721100"/>
              <a:ext cx="661024" cy="384951"/>
            </a:xfrm>
            <a:prstGeom prst="line">
              <a:avLst/>
            </a:prstGeom>
            <a:ln w="9525">
              <a:solidFill>
                <a:schemeClr val="accent3"/>
              </a:solidFill>
              <a:prstDash val="sysDot"/>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70" name="Straight Connector 69"/>
            <p:cNvCxnSpPr>
              <a:endCxn id="79" idx="2"/>
            </p:cNvCxnSpPr>
            <p:nvPr/>
          </p:nvCxnSpPr>
          <p:spPr bwMode="gray">
            <a:xfrm>
              <a:off x="4279470" y="2451100"/>
              <a:ext cx="0" cy="852729"/>
            </a:xfrm>
            <a:prstGeom prst="line">
              <a:avLst/>
            </a:prstGeom>
            <a:ln w="9525">
              <a:solidFill>
                <a:schemeClr val="accent3"/>
              </a:solidFill>
              <a:prstDash val="sysDot"/>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71" name="TextBox 70"/>
            <p:cNvSpPr txBox="1"/>
            <p:nvPr/>
          </p:nvSpPr>
          <p:spPr bwMode="gray">
            <a:xfrm>
              <a:off x="2858902" y="4452282"/>
              <a:ext cx="622184" cy="307375"/>
            </a:xfrm>
            <a:prstGeom prst="rect">
              <a:avLst/>
            </a:prstGeom>
            <a:noFill/>
          </p:spPr>
          <p:txBody>
            <a:bodyPr wrap="none" lIns="0" tIns="0" rIns="0" bIns="0" rtlCol="0" anchor="ctr" anchorCtr="0">
              <a:spAutoFit/>
            </a:bodyPr>
            <a:lstStyle/>
            <a:p>
              <a:r>
                <a:rPr lang="en-US" sz="1200" dirty="0">
                  <a:solidFill>
                    <a:schemeClr val="accent3"/>
                  </a:solidFill>
                </a:rPr>
                <a:t>Broad Cap</a:t>
              </a:r>
            </a:p>
            <a:p>
              <a:r>
                <a:rPr lang="en-US" sz="1200" dirty="0">
                  <a:solidFill>
                    <a:schemeClr val="accent3"/>
                  </a:solidFill>
                </a:rPr>
                <a:t>Weighted</a:t>
              </a:r>
            </a:p>
          </p:txBody>
        </p:sp>
        <p:sp>
          <p:nvSpPr>
            <p:cNvPr id="72" name="TextBox 71"/>
            <p:cNvSpPr txBox="1"/>
            <p:nvPr/>
          </p:nvSpPr>
          <p:spPr bwMode="gray">
            <a:xfrm>
              <a:off x="3192785" y="3821737"/>
              <a:ext cx="499653" cy="153687"/>
            </a:xfrm>
            <a:prstGeom prst="rect">
              <a:avLst/>
            </a:prstGeom>
            <a:noFill/>
          </p:spPr>
          <p:txBody>
            <a:bodyPr wrap="none" lIns="0" tIns="0" rIns="0" bIns="0" rtlCol="0" anchor="ctr" anchorCtr="0">
              <a:spAutoFit/>
            </a:bodyPr>
            <a:lstStyle/>
            <a:p>
              <a:r>
                <a:rPr lang="en-US" sz="1200" dirty="0" smtClean="0">
                  <a:solidFill>
                    <a:schemeClr val="accent3"/>
                  </a:solidFill>
                </a:rPr>
                <a:t>Focused</a:t>
              </a:r>
              <a:endParaRPr lang="en-US" sz="1200" dirty="0">
                <a:solidFill>
                  <a:schemeClr val="accent3"/>
                </a:solidFill>
              </a:endParaRPr>
            </a:p>
          </p:txBody>
        </p:sp>
        <p:sp>
          <p:nvSpPr>
            <p:cNvPr id="73" name="TextBox 72"/>
            <p:cNvSpPr txBox="1"/>
            <p:nvPr/>
          </p:nvSpPr>
          <p:spPr bwMode="gray">
            <a:xfrm>
              <a:off x="3701139" y="3427810"/>
              <a:ext cx="289989" cy="153687"/>
            </a:xfrm>
            <a:prstGeom prst="rect">
              <a:avLst/>
            </a:prstGeom>
            <a:noFill/>
          </p:spPr>
          <p:txBody>
            <a:bodyPr wrap="none" lIns="0" tIns="0" rIns="0" bIns="0" rtlCol="0" anchor="ctr" anchorCtr="0">
              <a:spAutoFit/>
            </a:bodyPr>
            <a:lstStyle/>
            <a:p>
              <a:r>
                <a:rPr lang="en-US" sz="1200" dirty="0" smtClean="0">
                  <a:solidFill>
                    <a:schemeClr val="accent3"/>
                  </a:solidFill>
                </a:rPr>
                <a:t>Style</a:t>
              </a:r>
              <a:endParaRPr lang="en-US" sz="1200" dirty="0">
                <a:solidFill>
                  <a:schemeClr val="accent3"/>
                </a:solidFill>
              </a:endParaRPr>
            </a:p>
          </p:txBody>
        </p:sp>
        <p:sp>
          <p:nvSpPr>
            <p:cNvPr id="74" name="TextBox 73"/>
            <p:cNvSpPr txBox="1"/>
            <p:nvPr/>
          </p:nvSpPr>
          <p:spPr bwMode="gray">
            <a:xfrm>
              <a:off x="4322806" y="3427810"/>
              <a:ext cx="536412" cy="153687"/>
            </a:xfrm>
            <a:prstGeom prst="rect">
              <a:avLst/>
            </a:prstGeom>
            <a:noFill/>
          </p:spPr>
          <p:txBody>
            <a:bodyPr wrap="none" lIns="0" tIns="0" rIns="0" bIns="0" rtlCol="0" anchor="ctr" anchorCtr="0">
              <a:spAutoFit/>
            </a:bodyPr>
            <a:lstStyle/>
            <a:p>
              <a:r>
                <a:rPr lang="en-US" sz="1200" dirty="0">
                  <a:solidFill>
                    <a:schemeClr val="accent1"/>
                  </a:solidFill>
                </a:rPr>
                <a:t>Thematic</a:t>
              </a:r>
            </a:p>
          </p:txBody>
        </p:sp>
        <p:sp>
          <p:nvSpPr>
            <p:cNvPr id="75" name="TextBox 74"/>
            <p:cNvSpPr txBox="1"/>
            <p:nvPr/>
          </p:nvSpPr>
          <p:spPr bwMode="gray">
            <a:xfrm>
              <a:off x="4668384" y="3837225"/>
              <a:ext cx="709316" cy="307375"/>
            </a:xfrm>
            <a:prstGeom prst="rect">
              <a:avLst/>
            </a:prstGeom>
            <a:noFill/>
          </p:spPr>
          <p:txBody>
            <a:bodyPr wrap="none" lIns="0" tIns="0" rIns="0" bIns="0" rtlCol="0" anchor="ctr" anchorCtr="0">
              <a:spAutoFit/>
            </a:bodyPr>
            <a:lstStyle/>
            <a:p>
              <a:pPr algn="r"/>
              <a:r>
                <a:rPr lang="en-US" sz="1200" dirty="0" smtClean="0">
                  <a:solidFill>
                    <a:schemeClr val="accent1"/>
                  </a:solidFill>
                </a:rPr>
                <a:t>Alternatively</a:t>
              </a:r>
              <a:br>
                <a:rPr lang="en-US" sz="1200" dirty="0" smtClean="0">
                  <a:solidFill>
                    <a:schemeClr val="accent1"/>
                  </a:solidFill>
                </a:rPr>
              </a:br>
              <a:r>
                <a:rPr lang="en-US" sz="1200" dirty="0" smtClean="0">
                  <a:solidFill>
                    <a:schemeClr val="accent1"/>
                  </a:solidFill>
                </a:rPr>
                <a:t>Weighted</a:t>
              </a:r>
              <a:endParaRPr lang="en-US" sz="1200" dirty="0">
                <a:solidFill>
                  <a:schemeClr val="accent1"/>
                </a:solidFill>
              </a:endParaRPr>
            </a:p>
          </p:txBody>
        </p:sp>
        <p:sp>
          <p:nvSpPr>
            <p:cNvPr id="76" name="TextBox 75"/>
            <p:cNvSpPr txBox="1"/>
            <p:nvPr/>
          </p:nvSpPr>
          <p:spPr bwMode="gray">
            <a:xfrm>
              <a:off x="5299669" y="4621462"/>
              <a:ext cx="370315" cy="153687"/>
            </a:xfrm>
            <a:prstGeom prst="rect">
              <a:avLst/>
            </a:prstGeom>
            <a:noFill/>
          </p:spPr>
          <p:txBody>
            <a:bodyPr wrap="none" lIns="0" tIns="0" rIns="0" bIns="0" rtlCol="0" anchor="ctr" anchorCtr="0">
              <a:spAutoFit/>
            </a:bodyPr>
            <a:lstStyle/>
            <a:p>
              <a:r>
                <a:rPr lang="en-US" sz="1200" dirty="0">
                  <a:solidFill>
                    <a:schemeClr val="accent1"/>
                  </a:solidFill>
                </a:rPr>
                <a:t>Factor</a:t>
              </a:r>
            </a:p>
          </p:txBody>
        </p:sp>
      </p:grpSp>
      <p:sp>
        <p:nvSpPr>
          <p:cNvPr id="85" name="TextBox 84"/>
          <p:cNvSpPr txBox="1"/>
          <p:nvPr/>
        </p:nvSpPr>
        <p:spPr>
          <a:xfrm>
            <a:off x="339207" y="4100520"/>
            <a:ext cx="1364541" cy="1215717"/>
          </a:xfrm>
          <a:prstGeom prst="rect">
            <a:avLst/>
          </a:prstGeom>
          <a:noFill/>
        </p:spPr>
        <p:txBody>
          <a:bodyPr wrap="none" rtlCol="0">
            <a:spAutoFit/>
          </a:bodyPr>
          <a:lstStyle/>
          <a:p>
            <a:pPr algn="r"/>
            <a:r>
              <a:rPr lang="en-US" sz="1000" b="1" dirty="0" smtClean="0">
                <a:solidFill>
                  <a:schemeClr val="accent3"/>
                </a:solidFill>
              </a:rPr>
              <a:t>Local Market</a:t>
            </a:r>
          </a:p>
          <a:p>
            <a:pPr algn="r"/>
            <a:r>
              <a:rPr lang="en-US" sz="700" dirty="0" smtClean="0">
                <a:solidFill>
                  <a:schemeClr val="accent3"/>
                </a:solidFill>
              </a:rPr>
              <a:t>FTSE ASFA All-Share</a:t>
            </a:r>
          </a:p>
          <a:p>
            <a:pPr algn="r"/>
            <a:r>
              <a:rPr lang="en-US" sz="700" dirty="0" smtClean="0">
                <a:solidFill>
                  <a:schemeClr val="accent3"/>
                </a:solidFill>
              </a:rPr>
              <a:t>FTSE Bursa Malaysia</a:t>
            </a:r>
          </a:p>
          <a:p>
            <a:pPr algn="r"/>
            <a:r>
              <a:rPr lang="en-US" sz="700" dirty="0" smtClean="0">
                <a:solidFill>
                  <a:schemeClr val="accent3"/>
                </a:solidFill>
              </a:rPr>
              <a:t>FTSE China A50</a:t>
            </a:r>
          </a:p>
          <a:p>
            <a:pPr algn="r"/>
            <a:r>
              <a:rPr lang="en-US" sz="700" dirty="0" smtClean="0">
                <a:solidFill>
                  <a:schemeClr val="accent3"/>
                </a:solidFill>
              </a:rPr>
              <a:t>FTSE JSE Top 40</a:t>
            </a:r>
          </a:p>
          <a:p>
            <a:pPr algn="r"/>
            <a:r>
              <a:rPr lang="en-US" sz="700" dirty="0" smtClean="0">
                <a:solidFill>
                  <a:schemeClr val="accent3"/>
                </a:solidFill>
              </a:rPr>
              <a:t>FTSE MIB</a:t>
            </a:r>
          </a:p>
          <a:p>
            <a:pPr algn="r"/>
            <a:r>
              <a:rPr lang="en-US" sz="700" dirty="0" smtClean="0">
                <a:solidFill>
                  <a:schemeClr val="accent3"/>
                </a:solidFill>
              </a:rPr>
              <a:t>FTSE ST</a:t>
            </a:r>
          </a:p>
          <a:p>
            <a:pPr algn="r"/>
            <a:r>
              <a:rPr lang="en-US" sz="700" dirty="0" smtClean="0">
                <a:solidFill>
                  <a:schemeClr val="accent3"/>
                </a:solidFill>
              </a:rPr>
              <a:t>Russell 1000 US Equity</a:t>
            </a:r>
          </a:p>
          <a:p>
            <a:pPr algn="r"/>
            <a:r>
              <a:rPr lang="en-US" sz="700" dirty="0" smtClean="0">
                <a:solidFill>
                  <a:schemeClr val="accent3"/>
                </a:solidFill>
              </a:rPr>
              <a:t>Russell/Nomura Japan Equity</a:t>
            </a:r>
          </a:p>
          <a:p>
            <a:pPr algn="r"/>
            <a:r>
              <a:rPr lang="en-US" sz="700" dirty="0" smtClean="0">
                <a:solidFill>
                  <a:schemeClr val="accent3"/>
                </a:solidFill>
              </a:rPr>
              <a:t>Straits Times Indexes (STI)</a:t>
            </a:r>
            <a:endParaRPr lang="en-US" sz="700" dirty="0">
              <a:solidFill>
                <a:schemeClr val="accent3"/>
              </a:solidFill>
            </a:endParaRPr>
          </a:p>
        </p:txBody>
      </p:sp>
      <p:sp>
        <p:nvSpPr>
          <p:cNvPr id="86" name="TextBox 85"/>
          <p:cNvSpPr txBox="1"/>
          <p:nvPr/>
        </p:nvSpPr>
        <p:spPr>
          <a:xfrm>
            <a:off x="226333" y="5373336"/>
            <a:ext cx="1308371" cy="353943"/>
          </a:xfrm>
          <a:prstGeom prst="rect">
            <a:avLst/>
          </a:prstGeom>
          <a:noFill/>
        </p:spPr>
        <p:txBody>
          <a:bodyPr wrap="none" rtlCol="0">
            <a:spAutoFit/>
          </a:bodyPr>
          <a:lstStyle/>
          <a:p>
            <a:pPr algn="r"/>
            <a:r>
              <a:rPr lang="en-US" sz="1000" b="1" dirty="0" smtClean="0">
                <a:solidFill>
                  <a:schemeClr val="accent3"/>
                </a:solidFill>
              </a:rPr>
              <a:t>FTSE GEIS</a:t>
            </a:r>
          </a:p>
          <a:p>
            <a:pPr algn="r"/>
            <a:r>
              <a:rPr lang="en-US" sz="700" dirty="0" smtClean="0">
                <a:solidFill>
                  <a:schemeClr val="accent3"/>
                </a:solidFill>
              </a:rPr>
              <a:t>Russell 3000 Broad-Cap US</a:t>
            </a:r>
            <a:endParaRPr lang="en-US" sz="700" dirty="0">
              <a:solidFill>
                <a:schemeClr val="accent3"/>
              </a:solidFill>
            </a:endParaRPr>
          </a:p>
        </p:txBody>
      </p:sp>
      <p:sp>
        <p:nvSpPr>
          <p:cNvPr id="87" name="TextBox 86"/>
          <p:cNvSpPr txBox="1"/>
          <p:nvPr/>
        </p:nvSpPr>
        <p:spPr>
          <a:xfrm>
            <a:off x="4129691" y="2398613"/>
            <a:ext cx="1157689" cy="569387"/>
          </a:xfrm>
          <a:prstGeom prst="rect">
            <a:avLst/>
          </a:prstGeom>
          <a:noFill/>
        </p:spPr>
        <p:txBody>
          <a:bodyPr wrap="none" rtlCol="0">
            <a:spAutoFit/>
          </a:bodyPr>
          <a:lstStyle/>
          <a:p>
            <a:r>
              <a:rPr lang="en-US" sz="1000" b="1" dirty="0" smtClean="0">
                <a:solidFill>
                  <a:srgbClr val="B24B5C"/>
                </a:solidFill>
              </a:rPr>
              <a:t>Thematic</a:t>
            </a:r>
          </a:p>
          <a:p>
            <a:r>
              <a:rPr lang="en-US" sz="700" dirty="0" smtClean="0">
                <a:solidFill>
                  <a:srgbClr val="B24B5C"/>
                </a:solidFill>
              </a:rPr>
              <a:t>Dividend Yield Weighted</a:t>
            </a:r>
          </a:p>
          <a:p>
            <a:r>
              <a:rPr lang="en-US" sz="700" dirty="0" smtClean="0">
                <a:solidFill>
                  <a:srgbClr val="B24B5C"/>
                </a:solidFill>
              </a:rPr>
              <a:t>Geographic Exposure</a:t>
            </a:r>
          </a:p>
          <a:p>
            <a:r>
              <a:rPr lang="en-US" sz="700" dirty="0" smtClean="0">
                <a:solidFill>
                  <a:srgbClr val="B24B5C"/>
                </a:solidFill>
              </a:rPr>
              <a:t>Sustainable Yield</a:t>
            </a:r>
            <a:endParaRPr lang="en-US" sz="700" dirty="0">
              <a:solidFill>
                <a:srgbClr val="B24B5C"/>
              </a:solidFill>
            </a:endParaRPr>
          </a:p>
        </p:txBody>
      </p:sp>
      <p:grpSp>
        <p:nvGrpSpPr>
          <p:cNvPr id="90" name="Group 89"/>
          <p:cNvGrpSpPr/>
          <p:nvPr/>
        </p:nvGrpSpPr>
        <p:grpSpPr>
          <a:xfrm>
            <a:off x="5556905" y="2740566"/>
            <a:ext cx="3368877" cy="1000274"/>
            <a:chOff x="5520330" y="1138581"/>
            <a:chExt cx="3368877" cy="1000274"/>
          </a:xfrm>
        </p:grpSpPr>
        <p:sp>
          <p:nvSpPr>
            <p:cNvPr id="88" name="TextBox 87"/>
            <p:cNvSpPr txBox="1"/>
            <p:nvPr/>
          </p:nvSpPr>
          <p:spPr>
            <a:xfrm>
              <a:off x="5520330" y="1138581"/>
              <a:ext cx="1646605" cy="1000274"/>
            </a:xfrm>
            <a:prstGeom prst="rect">
              <a:avLst/>
            </a:prstGeom>
            <a:noFill/>
          </p:spPr>
          <p:txBody>
            <a:bodyPr wrap="none" rtlCol="0">
              <a:spAutoFit/>
            </a:bodyPr>
            <a:lstStyle/>
            <a:p>
              <a:r>
                <a:rPr lang="en-US" sz="1000" b="1" dirty="0" smtClean="0">
                  <a:solidFill>
                    <a:srgbClr val="B24B5C"/>
                  </a:solidFill>
                </a:rPr>
                <a:t>Alternatively Weighted</a:t>
              </a:r>
            </a:p>
            <a:p>
              <a:r>
                <a:rPr lang="en-US" sz="700" dirty="0" smtClean="0">
                  <a:solidFill>
                    <a:srgbClr val="B24B5C"/>
                  </a:solidFill>
                </a:rPr>
                <a:t>FTSE RAFI</a:t>
              </a:r>
            </a:p>
            <a:p>
              <a:r>
                <a:rPr lang="en-US" sz="700" dirty="0" smtClean="0">
                  <a:solidFill>
                    <a:srgbClr val="B24B5C"/>
                  </a:solidFill>
                </a:rPr>
                <a:t>FTSE RAFI Low Volatility</a:t>
              </a:r>
            </a:p>
            <a:p>
              <a:r>
                <a:rPr lang="en-US" sz="700" dirty="0" smtClean="0">
                  <a:solidFill>
                    <a:srgbClr val="B24B5C"/>
                  </a:solidFill>
                </a:rPr>
                <a:t>FTSE RAFI Equity Income</a:t>
              </a:r>
            </a:p>
            <a:p>
              <a:r>
                <a:rPr lang="en-US" sz="700" dirty="0" smtClean="0">
                  <a:solidFill>
                    <a:srgbClr val="B24B5C"/>
                  </a:solidFill>
                </a:rPr>
                <a:t>FTSE 100 Equally Weighted</a:t>
              </a:r>
            </a:p>
            <a:p>
              <a:r>
                <a:rPr lang="en-US" sz="700" dirty="0" smtClean="0">
                  <a:solidFill>
                    <a:srgbClr val="B24B5C"/>
                  </a:solidFill>
                </a:rPr>
                <a:t>FTSE All-World GDP Weighted</a:t>
              </a:r>
            </a:p>
            <a:p>
              <a:r>
                <a:rPr lang="en-US" sz="700" dirty="0" smtClean="0">
                  <a:solidFill>
                    <a:srgbClr val="B24B5C"/>
                  </a:solidFill>
                </a:rPr>
                <a:t>FTSE Equal Risk Contribution (ERC)</a:t>
              </a:r>
            </a:p>
            <a:p>
              <a:r>
                <a:rPr lang="en-US" sz="700" dirty="0" smtClean="0">
                  <a:solidFill>
                    <a:srgbClr val="B24B5C"/>
                  </a:solidFill>
                </a:rPr>
                <a:t>FTSE Minimum Variance</a:t>
              </a:r>
              <a:endParaRPr lang="en-US" sz="700" dirty="0">
                <a:solidFill>
                  <a:srgbClr val="B24B5C"/>
                </a:solidFill>
              </a:endParaRPr>
            </a:p>
          </p:txBody>
        </p:sp>
        <p:sp>
          <p:nvSpPr>
            <p:cNvPr id="89" name="TextBox 88"/>
            <p:cNvSpPr txBox="1"/>
            <p:nvPr/>
          </p:nvSpPr>
          <p:spPr>
            <a:xfrm>
              <a:off x="7072684" y="1138581"/>
              <a:ext cx="1816523" cy="784830"/>
            </a:xfrm>
            <a:prstGeom prst="rect">
              <a:avLst/>
            </a:prstGeom>
            <a:noFill/>
          </p:spPr>
          <p:txBody>
            <a:bodyPr wrap="none" rtlCol="0">
              <a:spAutoFit/>
            </a:bodyPr>
            <a:lstStyle/>
            <a:p>
              <a:endParaRPr lang="en-US" sz="1000" b="1" dirty="0" smtClean="0">
                <a:solidFill>
                  <a:srgbClr val="B24B5C"/>
                </a:solidFill>
              </a:endParaRPr>
            </a:p>
            <a:p>
              <a:r>
                <a:rPr lang="en-US" sz="700" dirty="0" smtClean="0">
                  <a:solidFill>
                    <a:srgbClr val="B24B5C"/>
                  </a:solidFill>
                </a:rPr>
                <a:t>Russell RAFI</a:t>
              </a:r>
            </a:p>
            <a:p>
              <a:r>
                <a:rPr lang="en-US" sz="700" dirty="0" smtClean="0">
                  <a:solidFill>
                    <a:srgbClr val="B24B5C"/>
                  </a:solidFill>
                </a:rPr>
                <a:t>Russell Pure Style</a:t>
              </a:r>
            </a:p>
            <a:p>
              <a:r>
                <a:rPr lang="en-US" sz="700" dirty="0" smtClean="0">
                  <a:solidFill>
                    <a:srgbClr val="B24B5C"/>
                  </a:solidFill>
                </a:rPr>
                <a:t>Russell US Sector Equal Weight</a:t>
              </a:r>
            </a:p>
            <a:p>
              <a:r>
                <a:rPr lang="en-US" sz="700" dirty="0" smtClean="0">
                  <a:solidFill>
                    <a:srgbClr val="B24B5C"/>
                  </a:solidFill>
                </a:rPr>
                <a:t>Russell 1000 Equal Weight</a:t>
              </a:r>
            </a:p>
            <a:p>
              <a:r>
                <a:rPr lang="en-US" sz="700" dirty="0" smtClean="0">
                  <a:solidFill>
                    <a:srgbClr val="B24B5C"/>
                  </a:solidFill>
                </a:rPr>
                <a:t>Russell High Efficiency Defensive (HEDI)</a:t>
              </a:r>
              <a:endParaRPr lang="en-US" sz="700" dirty="0">
                <a:solidFill>
                  <a:srgbClr val="B24B5C"/>
                </a:solidFill>
              </a:endParaRPr>
            </a:p>
          </p:txBody>
        </p:sp>
      </p:grpSp>
      <p:grpSp>
        <p:nvGrpSpPr>
          <p:cNvPr id="93" name="Group 92"/>
          <p:cNvGrpSpPr/>
          <p:nvPr/>
        </p:nvGrpSpPr>
        <p:grpSpPr>
          <a:xfrm>
            <a:off x="6271225" y="3859090"/>
            <a:ext cx="1689010" cy="677108"/>
            <a:chOff x="6279718" y="1490309"/>
            <a:chExt cx="1689010" cy="677108"/>
          </a:xfrm>
        </p:grpSpPr>
        <p:sp>
          <p:nvSpPr>
            <p:cNvPr id="91" name="TextBox 90"/>
            <p:cNvSpPr txBox="1"/>
            <p:nvPr/>
          </p:nvSpPr>
          <p:spPr>
            <a:xfrm>
              <a:off x="6279718" y="1490309"/>
              <a:ext cx="1002197" cy="677108"/>
            </a:xfrm>
            <a:prstGeom prst="rect">
              <a:avLst/>
            </a:prstGeom>
            <a:noFill/>
          </p:spPr>
          <p:txBody>
            <a:bodyPr wrap="none" rtlCol="0">
              <a:spAutoFit/>
            </a:bodyPr>
            <a:lstStyle/>
            <a:p>
              <a:r>
                <a:rPr lang="en-US" sz="1000" b="1" dirty="0" smtClean="0">
                  <a:solidFill>
                    <a:srgbClr val="B24B5C"/>
                  </a:solidFill>
                </a:rPr>
                <a:t>Single-Factor</a:t>
              </a:r>
            </a:p>
            <a:p>
              <a:r>
                <a:rPr lang="en-US" sz="700" dirty="0" smtClean="0">
                  <a:solidFill>
                    <a:srgbClr val="B24B5C"/>
                  </a:solidFill>
                </a:rPr>
                <a:t>FTSE Value</a:t>
              </a:r>
            </a:p>
            <a:p>
              <a:r>
                <a:rPr lang="en-US" sz="700" dirty="0" smtClean="0">
                  <a:solidFill>
                    <a:srgbClr val="B24B5C"/>
                  </a:solidFill>
                </a:rPr>
                <a:t>FTSE Quality</a:t>
              </a:r>
            </a:p>
            <a:p>
              <a:r>
                <a:rPr lang="en-US" sz="700" dirty="0" smtClean="0">
                  <a:solidFill>
                    <a:srgbClr val="B24B5C"/>
                  </a:solidFill>
                </a:rPr>
                <a:t>FTSE Volatility</a:t>
              </a:r>
            </a:p>
            <a:p>
              <a:r>
                <a:rPr lang="en-US" sz="700" dirty="0" smtClean="0">
                  <a:solidFill>
                    <a:srgbClr val="B24B5C"/>
                  </a:solidFill>
                </a:rPr>
                <a:t>FTSE Yield</a:t>
              </a:r>
              <a:endParaRPr lang="en-US" sz="700" dirty="0">
                <a:solidFill>
                  <a:srgbClr val="B24B5C"/>
                </a:solidFill>
              </a:endParaRPr>
            </a:p>
          </p:txBody>
        </p:sp>
        <p:sp>
          <p:nvSpPr>
            <p:cNvPr id="92" name="TextBox 91"/>
            <p:cNvSpPr txBox="1"/>
            <p:nvPr/>
          </p:nvSpPr>
          <p:spPr>
            <a:xfrm>
              <a:off x="7080343" y="1490309"/>
              <a:ext cx="888385" cy="461665"/>
            </a:xfrm>
            <a:prstGeom prst="rect">
              <a:avLst/>
            </a:prstGeom>
            <a:noFill/>
          </p:spPr>
          <p:txBody>
            <a:bodyPr wrap="none" rtlCol="0">
              <a:spAutoFit/>
            </a:bodyPr>
            <a:lstStyle/>
            <a:p>
              <a:r>
                <a:rPr lang="en-US" sz="1000" b="1" dirty="0">
                  <a:solidFill>
                    <a:srgbClr val="B24B5C"/>
                  </a:solidFill>
                </a:rPr>
                <a:t> </a:t>
              </a:r>
              <a:endParaRPr lang="en-US" sz="1000" b="1" dirty="0" smtClean="0">
                <a:solidFill>
                  <a:srgbClr val="B24B5C"/>
                </a:solidFill>
              </a:endParaRPr>
            </a:p>
            <a:p>
              <a:r>
                <a:rPr lang="en-US" sz="700" dirty="0" smtClean="0">
                  <a:solidFill>
                    <a:srgbClr val="B24B5C"/>
                  </a:solidFill>
                </a:rPr>
                <a:t>FTSE Momentum</a:t>
              </a:r>
            </a:p>
            <a:p>
              <a:r>
                <a:rPr lang="en-US" sz="700" dirty="0" smtClean="0">
                  <a:solidFill>
                    <a:srgbClr val="B24B5C"/>
                  </a:solidFill>
                </a:rPr>
                <a:t>FTSE Size</a:t>
              </a:r>
            </a:p>
          </p:txBody>
        </p:sp>
      </p:grpSp>
      <p:sp>
        <p:nvSpPr>
          <p:cNvPr id="94" name="TextBox 93"/>
          <p:cNvSpPr txBox="1"/>
          <p:nvPr/>
        </p:nvSpPr>
        <p:spPr>
          <a:xfrm>
            <a:off x="6562639" y="4619283"/>
            <a:ext cx="2063385" cy="1107996"/>
          </a:xfrm>
          <a:prstGeom prst="rect">
            <a:avLst/>
          </a:prstGeom>
          <a:noFill/>
        </p:spPr>
        <p:txBody>
          <a:bodyPr wrap="none" rtlCol="0">
            <a:spAutoFit/>
          </a:bodyPr>
          <a:lstStyle/>
          <a:p>
            <a:r>
              <a:rPr lang="en-US" sz="1000" b="1" dirty="0" smtClean="0">
                <a:solidFill>
                  <a:srgbClr val="B24B5C"/>
                </a:solidFill>
              </a:rPr>
              <a:t>Multi-Factor</a:t>
            </a:r>
          </a:p>
          <a:p>
            <a:r>
              <a:rPr lang="en-US" sz="700" dirty="0" smtClean="0">
                <a:solidFill>
                  <a:srgbClr val="B24B5C"/>
                </a:solidFill>
              </a:rPr>
              <a:t>FTSE Emerging Quality/Value/Volatility</a:t>
            </a:r>
          </a:p>
          <a:p>
            <a:r>
              <a:rPr lang="en-US" sz="700" dirty="0" smtClean="0">
                <a:solidFill>
                  <a:srgbClr val="B24B5C"/>
                </a:solidFill>
              </a:rPr>
              <a:t>FTSE Developed Europe Quality/Volatility Yield</a:t>
            </a:r>
          </a:p>
          <a:p>
            <a:r>
              <a:rPr lang="en-US" sz="700" dirty="0" smtClean="0">
                <a:solidFill>
                  <a:srgbClr val="B24B5C"/>
                </a:solidFill>
              </a:rPr>
              <a:t>FTSE Emerging Comprehensive</a:t>
            </a:r>
          </a:p>
          <a:p>
            <a:r>
              <a:rPr lang="en-US" sz="700" dirty="0" smtClean="0">
                <a:solidFill>
                  <a:srgbClr val="B24B5C"/>
                </a:solidFill>
              </a:rPr>
              <a:t>Russell 1000 Comprehensive</a:t>
            </a:r>
          </a:p>
          <a:p>
            <a:r>
              <a:rPr lang="en-US" sz="700" dirty="0" smtClean="0">
                <a:solidFill>
                  <a:srgbClr val="B24B5C"/>
                </a:solidFill>
              </a:rPr>
              <a:t>Russell 1000 Low Volatility Focused</a:t>
            </a:r>
          </a:p>
          <a:p>
            <a:r>
              <a:rPr lang="en-US" sz="700" dirty="0" smtClean="0">
                <a:solidFill>
                  <a:srgbClr val="B24B5C"/>
                </a:solidFill>
              </a:rPr>
              <a:t>Russell 1000 Yield Focused</a:t>
            </a:r>
          </a:p>
          <a:p>
            <a:r>
              <a:rPr lang="en-US" sz="700" dirty="0" smtClean="0">
                <a:solidFill>
                  <a:srgbClr val="B24B5C"/>
                </a:solidFill>
              </a:rPr>
              <a:t>Russell 1000 Momentum Focused</a:t>
            </a:r>
          </a:p>
          <a:p>
            <a:endParaRPr lang="en-US" sz="700" dirty="0">
              <a:solidFill>
                <a:srgbClr val="B24B5C"/>
              </a:solidFill>
            </a:endParaRPr>
          </a:p>
        </p:txBody>
      </p:sp>
    </p:spTree>
    <p:extLst>
      <p:ext uri="{BB962C8B-B14F-4D97-AF65-F5344CB8AC3E}">
        <p14:creationId xmlns:p14="http://schemas.microsoft.com/office/powerpoint/2010/main" val="6839407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US" dirty="0" smtClean="0"/>
              <a:t>Country Classification</a:t>
            </a:r>
            <a:r>
              <a:rPr lang="en-US" dirty="0"/>
              <a:t/>
            </a:r>
            <a:br>
              <a:rPr lang="en-US" dirty="0"/>
            </a:br>
            <a:endParaRPr lang="en-US" dirty="0"/>
          </a:p>
        </p:txBody>
      </p:sp>
      <p:sp>
        <p:nvSpPr>
          <p:cNvPr id="4" name="Subtitle 3"/>
          <p:cNvSpPr>
            <a:spLocks noGrp="1"/>
          </p:cNvSpPr>
          <p:nvPr>
            <p:ph type="subTitle" idx="1"/>
          </p:nvPr>
        </p:nvSpPr>
        <p:spPr/>
        <p:txBody>
          <a:bodyPr/>
          <a:lstStyle/>
          <a:p>
            <a:r>
              <a:rPr lang="en-US" dirty="0" smtClean="0"/>
              <a:t> </a:t>
            </a:r>
            <a:endParaRPr lang="en-US" dirty="0"/>
          </a:p>
        </p:txBody>
      </p:sp>
    </p:spTree>
    <p:extLst>
      <p:ext uri="{BB962C8B-B14F-4D97-AF65-F5344CB8AC3E}">
        <p14:creationId xmlns:p14="http://schemas.microsoft.com/office/powerpoint/2010/main" val="205034364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The status of Kuwait….</a:t>
            </a:r>
            <a:endParaRPr lang="en-GB" dirty="0"/>
          </a:p>
        </p:txBody>
      </p:sp>
      <p:sp>
        <p:nvSpPr>
          <p:cNvPr id="3" name="Text Placeholder 2"/>
          <p:cNvSpPr>
            <a:spLocks noGrp="1"/>
          </p:cNvSpPr>
          <p:nvPr>
            <p:ph type="body" sz="quarter" idx="12"/>
          </p:nvPr>
        </p:nvSpPr>
        <p:spPr/>
        <p:txBody>
          <a:bodyPr/>
          <a:lstStyle/>
          <a:p>
            <a:pPr marL="0" indent="0">
              <a:buNone/>
            </a:pPr>
            <a:r>
              <a:rPr lang="en-GB" i="1" dirty="0" smtClean="0"/>
              <a:t>“</a:t>
            </a:r>
            <a:r>
              <a:rPr lang="en-GB" i="1" dirty="0"/>
              <a:t>Congratulations to Kuwait. The authorities in </a:t>
            </a:r>
            <a:r>
              <a:rPr lang="en-GB" i="1" dirty="0" smtClean="0"/>
              <a:t>Kuwait have </a:t>
            </a:r>
            <a:r>
              <a:rPr lang="en-GB" i="1" dirty="0"/>
              <a:t>worked hard to achieve their </a:t>
            </a:r>
            <a:r>
              <a:rPr lang="en-GB" i="1" dirty="0" smtClean="0"/>
              <a:t>promotion as an Emerging Market.”</a:t>
            </a:r>
            <a:endParaRPr lang="en-GB" i="1" dirty="0"/>
          </a:p>
          <a:p>
            <a:pPr marL="0" indent="0">
              <a:buNone/>
            </a:pPr>
            <a:endParaRPr lang="en-GB" dirty="0" smtClean="0"/>
          </a:p>
          <a:p>
            <a:pPr marL="0" indent="0">
              <a:buNone/>
            </a:pPr>
            <a:r>
              <a:rPr lang="en-GB" sz="2000" i="1" dirty="0"/>
              <a:t>Mark Makepeace, CEO FTSE </a:t>
            </a:r>
            <a:r>
              <a:rPr lang="en-GB" sz="2000" i="1" dirty="0" smtClean="0"/>
              <a:t>Russell</a:t>
            </a:r>
          </a:p>
          <a:p>
            <a:pPr marL="0" indent="0">
              <a:buNone/>
            </a:pPr>
            <a:r>
              <a:rPr lang="en-GB" sz="2000" i="1" dirty="0" smtClean="0"/>
              <a:t>29</a:t>
            </a:r>
            <a:r>
              <a:rPr lang="en-GB" sz="2000" i="1" baseline="30000" dirty="0" smtClean="0"/>
              <a:t>th</a:t>
            </a:r>
            <a:r>
              <a:rPr lang="en-GB" sz="2000" i="1" dirty="0" smtClean="0"/>
              <a:t> September 2017</a:t>
            </a:r>
            <a:endParaRPr lang="en-GB" i="1" dirty="0"/>
          </a:p>
          <a:p>
            <a:pPr marL="0" indent="0">
              <a:buNone/>
            </a:pPr>
            <a:endParaRPr lang="en-GB" dirty="0"/>
          </a:p>
        </p:txBody>
      </p:sp>
    </p:spTree>
    <p:extLst>
      <p:ext uri="{BB962C8B-B14F-4D97-AF65-F5344CB8AC3E}">
        <p14:creationId xmlns:p14="http://schemas.microsoft.com/office/powerpoint/2010/main" val="412756736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FTSE Country Classification Process</a:t>
            </a:r>
            <a:br>
              <a:rPr lang="en-GB" dirty="0" smtClean="0"/>
            </a:br>
            <a:r>
              <a:rPr lang="en-GB" sz="2000" dirty="0" smtClean="0"/>
              <a:t>(for global equity indexes)</a:t>
            </a:r>
            <a:endParaRPr lang="en-GB" sz="2000" dirty="0"/>
          </a:p>
        </p:txBody>
      </p:sp>
      <p:sp>
        <p:nvSpPr>
          <p:cNvPr id="3" name="Text Placeholder 2"/>
          <p:cNvSpPr>
            <a:spLocks noGrp="1"/>
          </p:cNvSpPr>
          <p:nvPr>
            <p:ph type="body" sz="quarter" idx="12"/>
          </p:nvPr>
        </p:nvSpPr>
        <p:spPr/>
        <p:txBody>
          <a:bodyPr/>
          <a:lstStyle/>
          <a:p>
            <a:r>
              <a:rPr lang="en-GB" dirty="0"/>
              <a:t>Quality of markets matrix</a:t>
            </a:r>
          </a:p>
          <a:p>
            <a:r>
              <a:rPr lang="en-GB" dirty="0"/>
              <a:t>Questionnaire and feedback</a:t>
            </a:r>
          </a:p>
          <a:p>
            <a:r>
              <a:rPr lang="en-GB" dirty="0">
                <a:solidFill>
                  <a:srgbClr val="FF0000"/>
                </a:solidFill>
              </a:rPr>
              <a:t>FTSE Country Classification Advisory Committee and Advisory Board</a:t>
            </a:r>
          </a:p>
          <a:p>
            <a:r>
              <a:rPr lang="en-GB" dirty="0"/>
              <a:t>Watch </a:t>
            </a:r>
            <a:r>
              <a:rPr lang="en-GB" dirty="0" smtClean="0"/>
              <a:t>List created</a:t>
            </a:r>
            <a:endParaRPr lang="en-GB" dirty="0"/>
          </a:p>
          <a:p>
            <a:r>
              <a:rPr lang="en-GB" dirty="0"/>
              <a:t>Engagement with relevant entities</a:t>
            </a:r>
          </a:p>
          <a:p>
            <a:r>
              <a:rPr lang="en-GB" dirty="0"/>
              <a:t>Annual process</a:t>
            </a:r>
          </a:p>
          <a:p>
            <a:r>
              <a:rPr lang="en-GB" dirty="0"/>
              <a:t>Communication and implementation timetable</a:t>
            </a:r>
          </a:p>
          <a:p>
            <a:r>
              <a:rPr lang="en-GB" dirty="0"/>
              <a:t>Full details available at</a:t>
            </a:r>
          </a:p>
          <a:p>
            <a:r>
              <a:rPr lang="en-GB" sz="1200" dirty="0" smtClean="0">
                <a:hlinkClick r:id="rId2"/>
              </a:rPr>
              <a:t>http://www.ftse.com/products/downloads/FTSE_Country_Classification_Paper.pdf</a:t>
            </a:r>
            <a:endParaRPr lang="en-GB" sz="1200" dirty="0"/>
          </a:p>
        </p:txBody>
      </p:sp>
    </p:spTree>
    <p:extLst>
      <p:ext uri="{BB962C8B-B14F-4D97-AF65-F5344CB8AC3E}">
        <p14:creationId xmlns:p14="http://schemas.microsoft.com/office/powerpoint/2010/main" val="142819559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Current Assessment of Kuwait &amp; Saudi Arabia </a:t>
            </a:r>
            <a:r>
              <a:rPr lang="en-US" sz="1800" dirty="0" smtClean="0"/>
              <a:t>(September 2017)</a:t>
            </a:r>
            <a:endParaRPr lang="en-US" sz="1800" dirty="0"/>
          </a:p>
        </p:txBody>
      </p:sp>
      <p:sp>
        <p:nvSpPr>
          <p:cNvPr id="5" name="Text Placeholder 4"/>
          <p:cNvSpPr>
            <a:spLocks noGrp="1"/>
          </p:cNvSpPr>
          <p:nvPr>
            <p:ph type="body" sz="quarter" idx="12"/>
          </p:nvPr>
        </p:nvSpPr>
        <p:spPr>
          <a:xfrm>
            <a:off x="457200" y="1421667"/>
            <a:ext cx="8229600" cy="517065"/>
          </a:xfrm>
        </p:spPr>
        <p:txBody>
          <a:bodyPr>
            <a:spAutoFit/>
          </a:bodyPr>
          <a:lstStyle/>
          <a:p>
            <a:pPr marL="0" indent="0">
              <a:lnSpc>
                <a:spcPct val="120000"/>
              </a:lnSpc>
              <a:spcBef>
                <a:spcPts val="300"/>
              </a:spcBef>
              <a:spcAft>
                <a:spcPts val="300"/>
              </a:spcAft>
              <a:buNone/>
            </a:pPr>
            <a:r>
              <a:rPr lang="en-US" sz="1400" b="0" dirty="0" smtClean="0"/>
              <a:t>Table illustrates the current ratings of Kuwait and Saudi Arabia against the criteria required to attain Secondary Emerging market status as extracted from the quality of markets criteria.</a:t>
            </a:r>
            <a:endParaRPr lang="en-US" sz="1400" b="0" dirty="0"/>
          </a:p>
        </p:txBody>
      </p:sp>
      <p:graphicFrame>
        <p:nvGraphicFramePr>
          <p:cNvPr id="6" name="Content Placeholder 3"/>
          <p:cNvGraphicFramePr>
            <a:graphicFrameLocks/>
          </p:cNvGraphicFramePr>
          <p:nvPr>
            <p:extLst>
              <p:ext uri="{D42A27DB-BD31-4B8C-83A1-F6EECF244321}">
                <p14:modId xmlns:p14="http://schemas.microsoft.com/office/powerpoint/2010/main" val="1793239189"/>
              </p:ext>
            </p:extLst>
          </p:nvPr>
        </p:nvGraphicFramePr>
        <p:xfrm>
          <a:off x="399535" y="2515628"/>
          <a:ext cx="8229600" cy="3364992"/>
        </p:xfrm>
        <a:graphic>
          <a:graphicData uri="http://schemas.openxmlformats.org/drawingml/2006/table">
            <a:tbl>
              <a:tblPr firstRow="1" bandRow="1">
                <a:tableStyleId>{5C22544A-7EE6-4342-B048-85BDC9FD1C3A}</a:tableStyleId>
              </a:tblPr>
              <a:tblGrid>
                <a:gridCol w="4800600">
                  <a:extLst>
                    <a:ext uri="{9D8B030D-6E8A-4147-A177-3AD203B41FA5}">
                      <a16:colId xmlns:a16="http://schemas.microsoft.com/office/drawing/2014/main" xmlns="" val="20000"/>
                    </a:ext>
                  </a:extLst>
                </a:gridCol>
                <a:gridCol w="1508290">
                  <a:extLst>
                    <a:ext uri="{9D8B030D-6E8A-4147-A177-3AD203B41FA5}">
                      <a16:colId xmlns:a16="http://schemas.microsoft.com/office/drawing/2014/main" xmlns="" val="20001"/>
                    </a:ext>
                  </a:extLst>
                </a:gridCol>
                <a:gridCol w="857414">
                  <a:extLst>
                    <a:ext uri="{9D8B030D-6E8A-4147-A177-3AD203B41FA5}">
                      <a16:colId xmlns:a16="http://schemas.microsoft.com/office/drawing/2014/main" xmlns="" val="20002"/>
                    </a:ext>
                  </a:extLst>
                </a:gridCol>
                <a:gridCol w="1063296">
                  <a:extLst>
                    <a:ext uri="{9D8B030D-6E8A-4147-A177-3AD203B41FA5}">
                      <a16:colId xmlns:a16="http://schemas.microsoft.com/office/drawing/2014/main" xmlns="" val="20003"/>
                    </a:ext>
                  </a:extLst>
                </a:gridCol>
              </a:tblGrid>
              <a:tr h="99439">
                <a:tc>
                  <a:txBody>
                    <a:bodyPr/>
                    <a:lstStyle/>
                    <a:p>
                      <a:pPr algn="l"/>
                      <a:r>
                        <a:rPr lang="en-US" sz="1000" dirty="0" smtClean="0"/>
                        <a:t>Criteria</a:t>
                      </a:r>
                      <a:endParaRPr lang="en-GB" sz="1000" dirty="0"/>
                    </a:p>
                  </a:txBody>
                  <a:tcPr marL="45720" marR="45720" marT="36576" marB="36576" anchor="b">
                    <a:lnL w="12700" cmpd="sng">
                      <a:noFill/>
                    </a:lnL>
                    <a:lnR w="12700" cmpd="sng">
                      <a:noFill/>
                    </a:lnR>
                    <a:lnT w="12700" cmpd="sng">
                      <a:noFill/>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algn="ctr"/>
                      <a:r>
                        <a:rPr lang="en-US" sz="1000" dirty="0" smtClean="0"/>
                        <a:t>Secondary Emerging</a:t>
                      </a:r>
                      <a:endParaRPr lang="en-GB" sz="1000" dirty="0"/>
                    </a:p>
                  </a:txBody>
                  <a:tcPr marL="45720" marR="45720" marT="36576" marB="36576" anchor="b">
                    <a:lnL w="12700" cmpd="sng">
                      <a:noFill/>
                    </a:lnL>
                    <a:lnR w="12700" cmpd="sng">
                      <a:noFill/>
                    </a:lnR>
                    <a:lnT w="12700" cmpd="sng">
                      <a:noFill/>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algn="ctr"/>
                      <a:r>
                        <a:rPr lang="en-US" sz="1000" b="1" kern="1200" dirty="0" smtClean="0">
                          <a:solidFill>
                            <a:schemeClr val="lt1"/>
                          </a:solidFill>
                          <a:latin typeface="+mn-lt"/>
                          <a:ea typeface="+mn-ea"/>
                          <a:cs typeface="+mn-cs"/>
                        </a:rPr>
                        <a:t>Kuwait</a:t>
                      </a:r>
                      <a:endParaRPr lang="en-GB" sz="1000" b="1" kern="1200" dirty="0">
                        <a:solidFill>
                          <a:schemeClr val="lt1"/>
                        </a:solidFill>
                        <a:latin typeface="+mn-lt"/>
                        <a:ea typeface="+mn-ea"/>
                        <a:cs typeface="+mn-cs"/>
                      </a:endParaRPr>
                    </a:p>
                  </a:txBody>
                  <a:tcPr marL="45720" marR="45720" marT="36576" marB="36576" anchor="b">
                    <a:lnL w="12700" cmpd="sng">
                      <a:noFill/>
                    </a:lnL>
                    <a:lnR w="12700" cmpd="sng">
                      <a:noFill/>
                    </a:lnR>
                    <a:lnT w="12700" cmpd="sng">
                      <a:noFill/>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algn="ctr"/>
                      <a:r>
                        <a:rPr lang="en-US" sz="1000" dirty="0" smtClean="0"/>
                        <a:t>Saudi Arabia</a:t>
                      </a:r>
                      <a:endParaRPr lang="en-GB" sz="1000" dirty="0"/>
                    </a:p>
                  </a:txBody>
                  <a:tcPr marL="45720" marR="45720" marT="36576" marB="36576" anchor="b">
                    <a:lnL w="12700" cmpd="sng">
                      <a:noFill/>
                    </a:lnL>
                    <a:lnR w="12700" cmpd="sng">
                      <a:noFill/>
                    </a:lnR>
                    <a:lnT w="12700" cmpd="sng">
                      <a:noFill/>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extLst>
                  <a:ext uri="{0D108BD9-81ED-4DB2-BD59-A6C34878D82A}">
                    <a16:rowId xmlns:a16="http://schemas.microsoft.com/office/drawing/2014/main" xmlns="" val="10000"/>
                  </a:ext>
                </a:extLst>
              </a:tr>
              <a:tr h="99439">
                <a:tc>
                  <a:txBody>
                    <a:bodyPr/>
                    <a:lstStyle/>
                    <a:p>
                      <a:r>
                        <a:rPr lang="en-US" sz="1000" dirty="0" smtClean="0"/>
                        <a:t>World Bank GNI per Capita Rating</a:t>
                      </a:r>
                      <a:endParaRPr lang="en-GB" sz="1000" dirty="0"/>
                    </a:p>
                  </a:txBody>
                  <a:tcPr marL="45720" marR="45720" marT="36576" marB="36576">
                    <a:lnL w="12700" cmpd="sng">
                      <a:noFill/>
                    </a:lnL>
                    <a:lnR w="12700" cmpd="sng">
                      <a:noFill/>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1000" dirty="0"/>
                    </a:p>
                  </a:txBody>
                  <a:tcPr marL="45720" marR="45720" marT="36576" marB="36576">
                    <a:lnL w="12700" cmpd="sng">
                      <a:noFill/>
                    </a:lnL>
                    <a:lnR w="12700" cmpd="sng">
                      <a:noFill/>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1400" b="1" dirty="0" smtClean="0"/>
                        <a:t>High</a:t>
                      </a:r>
                      <a:endParaRPr lang="en-GB" sz="1400" b="1" dirty="0"/>
                    </a:p>
                  </a:txBody>
                  <a:tcPr marL="45720" marR="45720" marT="36576" marB="36576">
                    <a:lnL w="12700" cmpd="sng">
                      <a:noFill/>
                    </a:lnL>
                    <a:lnR w="12700" cmpd="sng">
                      <a:noFill/>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1000" b="0" dirty="0" smtClean="0">
                          <a:solidFill>
                            <a:schemeClr val="tx1"/>
                          </a:solidFill>
                        </a:rPr>
                        <a:t>High</a:t>
                      </a:r>
                      <a:endParaRPr lang="en-GB" sz="1000" b="0" dirty="0">
                        <a:solidFill>
                          <a:schemeClr val="tx1"/>
                        </a:solidFill>
                      </a:endParaRPr>
                    </a:p>
                  </a:txBody>
                  <a:tcPr marL="45720" marR="45720" marT="36576" marB="36576">
                    <a:lnL w="12700" cmpd="sng">
                      <a:noFill/>
                    </a:lnL>
                    <a:lnR w="12700" cmpd="sng">
                      <a:noFill/>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xmlns="" val="10001"/>
                  </a:ext>
                </a:extLst>
              </a:tr>
              <a:tr h="166628">
                <a:tc>
                  <a:txBody>
                    <a:bodyPr/>
                    <a:lstStyle/>
                    <a:p>
                      <a:r>
                        <a:rPr lang="en-GB" sz="1000" b="0" i="0" u="none" strike="noStrike" dirty="0" smtClean="0">
                          <a:solidFill>
                            <a:srgbClr val="000000"/>
                          </a:solidFill>
                          <a:effectLst/>
                          <a:latin typeface="+mn-lt"/>
                        </a:rPr>
                        <a:t>Formal stock market regulatory authorities actively monitor market (e.g., SEC, FSA, SFC)</a:t>
                      </a:r>
                      <a:endParaRPr lang="en-GB" sz="1000" dirty="0"/>
                    </a:p>
                  </a:txBody>
                  <a:tcPr marL="45720" marR="45720" marT="36576" marB="36576">
                    <a:lnL w="12700" cmpd="sng">
                      <a:noFill/>
                    </a:lnL>
                    <a:lnR w="12700" cmpd="sng">
                      <a:noFill/>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000" dirty="0" smtClean="0"/>
                        <a:t>X</a:t>
                      </a:r>
                      <a:endParaRPr lang="en-GB" sz="1000" dirty="0"/>
                    </a:p>
                  </a:txBody>
                  <a:tcPr marL="45720" marR="45720" marT="36576" marB="36576">
                    <a:lnL w="12700" cmpd="sng">
                      <a:noFill/>
                    </a:lnL>
                    <a:lnR w="12700" cmpd="sng">
                      <a:noFill/>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1400" b="1" dirty="0" smtClean="0"/>
                        <a:t>Pass</a:t>
                      </a:r>
                      <a:endParaRPr lang="en-GB" sz="1400" b="1" dirty="0"/>
                    </a:p>
                  </a:txBody>
                  <a:tcPr marL="45720" marR="45720" marT="36576" marB="36576">
                    <a:lnL w="12700" cmpd="sng">
                      <a:noFill/>
                    </a:lnL>
                    <a:lnR w="12700" cmpd="sng">
                      <a:noFill/>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000" b="0" dirty="0" smtClean="0">
                          <a:solidFill>
                            <a:schemeClr val="tx1"/>
                          </a:solidFill>
                        </a:rPr>
                        <a:t>Pass</a:t>
                      </a:r>
                      <a:endParaRPr lang="en-GB" sz="1000" b="0" dirty="0">
                        <a:solidFill>
                          <a:schemeClr val="tx1"/>
                        </a:solidFill>
                      </a:endParaRPr>
                    </a:p>
                  </a:txBody>
                  <a:tcPr marL="45720" marR="45720" marT="36576" marB="36576">
                    <a:lnL w="12700" cmpd="sng">
                      <a:noFill/>
                    </a:lnL>
                    <a:lnR w="12700" cmpd="sng">
                      <a:noFill/>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xmlns="" val="10002"/>
                  </a:ext>
                </a:extLst>
              </a:tr>
              <a:tr h="166628">
                <a:tc>
                  <a:txBody>
                    <a:bodyPr/>
                    <a:lstStyle/>
                    <a:p>
                      <a:r>
                        <a:rPr lang="en-GB" sz="1000" b="0" i="0" u="none" strike="noStrike" dirty="0" smtClean="0">
                          <a:solidFill>
                            <a:srgbClr val="000000"/>
                          </a:solidFill>
                          <a:effectLst/>
                          <a:latin typeface="+mn-lt"/>
                        </a:rPr>
                        <a:t>No objection to or significant restrictions or penalties applied to the investment of capital or the repatriation of capital and income</a:t>
                      </a:r>
                      <a:endParaRPr lang="en-GB" sz="1000" dirty="0"/>
                    </a:p>
                  </a:txBody>
                  <a:tcPr marL="45720" marR="45720" marT="36576" marB="36576">
                    <a:lnL w="12700" cmpd="sng">
                      <a:noFill/>
                    </a:lnL>
                    <a:lnR w="12700" cmpd="sng">
                      <a:noFill/>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000" dirty="0" smtClean="0"/>
                        <a:t>X</a:t>
                      </a:r>
                      <a:endParaRPr lang="en-GB" sz="1000" dirty="0"/>
                    </a:p>
                  </a:txBody>
                  <a:tcPr marL="45720" marR="45720" marT="36576" marB="36576">
                    <a:lnL w="12700" cmpd="sng">
                      <a:noFill/>
                    </a:lnL>
                    <a:lnR w="12700" cmpd="sng">
                      <a:noFill/>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1400" b="1" dirty="0" smtClean="0"/>
                        <a:t>Pass</a:t>
                      </a:r>
                      <a:endParaRPr lang="en-GB" sz="1400" b="1" dirty="0"/>
                    </a:p>
                  </a:txBody>
                  <a:tcPr marL="45720" marR="45720" marT="36576" marB="36576">
                    <a:lnL w="12700" cmpd="sng">
                      <a:noFill/>
                    </a:lnL>
                    <a:lnR w="12700" cmpd="sng">
                      <a:noFill/>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000" kern="1200" dirty="0" smtClean="0">
                          <a:solidFill>
                            <a:srgbClr val="008FA2"/>
                          </a:solidFill>
                          <a:latin typeface="+mn-lt"/>
                          <a:ea typeface="+mn-ea"/>
                          <a:cs typeface="+mn-cs"/>
                        </a:rPr>
                        <a:t>Pass</a:t>
                      </a:r>
                      <a:endParaRPr lang="en-GB" sz="1000" kern="1200" dirty="0">
                        <a:solidFill>
                          <a:srgbClr val="008FA2"/>
                        </a:solidFill>
                        <a:latin typeface="+mn-lt"/>
                        <a:ea typeface="+mn-ea"/>
                        <a:cs typeface="+mn-cs"/>
                      </a:endParaRPr>
                    </a:p>
                  </a:txBody>
                  <a:tcPr marL="45720" marR="45720" marT="36576" marB="36576">
                    <a:lnL w="12700" cmpd="sng">
                      <a:noFill/>
                    </a:lnL>
                    <a:lnR w="12700" cmpd="sng">
                      <a:noFill/>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xmlns="" val="10003"/>
                  </a:ext>
                </a:extLst>
              </a:tr>
              <a:tr h="99439">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GB" sz="1000" b="0" i="0" u="none" strike="noStrike" dirty="0" smtClean="0">
                          <a:solidFill>
                            <a:srgbClr val="000000"/>
                          </a:solidFill>
                          <a:effectLst/>
                          <a:latin typeface="+mn-lt"/>
                        </a:rPr>
                        <a:t>Settlement - Rare incidence of failed trades</a:t>
                      </a:r>
                    </a:p>
                  </a:txBody>
                  <a:tcPr marL="45720" marR="45720" marT="36576" marB="36576">
                    <a:lnL w="12700" cmpd="sng">
                      <a:noFill/>
                    </a:lnL>
                    <a:lnR w="12700" cmpd="sng">
                      <a:noFill/>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000" dirty="0" smtClean="0"/>
                        <a:t>X</a:t>
                      </a:r>
                      <a:endParaRPr lang="en-GB" sz="1000" dirty="0"/>
                    </a:p>
                  </a:txBody>
                  <a:tcPr marL="45720" marR="45720" marT="36576" marB="36576">
                    <a:lnL w="12700" cmpd="sng">
                      <a:noFill/>
                    </a:lnL>
                    <a:lnR w="12700" cmpd="sng">
                      <a:noFill/>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1400" b="1" dirty="0" smtClean="0"/>
                        <a:t>Pass</a:t>
                      </a:r>
                      <a:endParaRPr lang="en-GB" sz="1400" b="1" dirty="0"/>
                    </a:p>
                  </a:txBody>
                  <a:tcPr marL="45720" marR="45720" marT="36576" marB="36576">
                    <a:lnL w="12700" cmpd="sng">
                      <a:noFill/>
                    </a:lnL>
                    <a:lnR w="12700" cmpd="sng">
                      <a:noFill/>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000" b="0" dirty="0" smtClean="0">
                          <a:solidFill>
                            <a:srgbClr val="008FA2"/>
                          </a:solidFill>
                        </a:rPr>
                        <a:t>Restricted</a:t>
                      </a:r>
                      <a:endParaRPr lang="en-GB" sz="1000" b="0" dirty="0">
                        <a:solidFill>
                          <a:srgbClr val="008FA2"/>
                        </a:solidFill>
                      </a:endParaRPr>
                    </a:p>
                  </a:txBody>
                  <a:tcPr marL="45720" marR="45720" marT="36576" marB="36576">
                    <a:lnL w="12700" cmpd="sng">
                      <a:noFill/>
                    </a:lnL>
                    <a:lnR w="12700" cmpd="sng">
                      <a:noFill/>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xmlns="" val="10004"/>
                  </a:ext>
                </a:extLst>
              </a:tr>
              <a:tr h="99439">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000" b="0" i="0" u="none" strike="noStrike" dirty="0" smtClean="0">
                          <a:solidFill>
                            <a:srgbClr val="000000"/>
                          </a:solidFill>
                          <a:effectLst/>
                          <a:latin typeface="+mn-lt"/>
                        </a:rPr>
                        <a:t>Custody – Sufficient competition to ensure high quality broker services</a:t>
                      </a:r>
                      <a:endParaRPr lang="en-GB" sz="1000" b="0" i="0" u="none" strike="noStrike" dirty="0" smtClean="0">
                        <a:solidFill>
                          <a:srgbClr val="000000"/>
                        </a:solidFill>
                        <a:effectLst/>
                        <a:latin typeface="+mn-lt"/>
                      </a:endParaRPr>
                    </a:p>
                  </a:txBody>
                  <a:tcPr marL="45720" marR="45720" marT="36576" marB="36576">
                    <a:lnL w="12700" cmpd="sng">
                      <a:noFill/>
                    </a:lnL>
                    <a:lnR w="12700" cmpd="sng">
                      <a:noFill/>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000" dirty="0" smtClean="0"/>
                        <a:t>X</a:t>
                      </a:r>
                      <a:endParaRPr lang="en-GB" sz="1000" dirty="0"/>
                    </a:p>
                  </a:txBody>
                  <a:tcPr marL="45720" marR="45720" marT="36576" marB="36576">
                    <a:lnL w="12700" cmpd="sng">
                      <a:noFill/>
                    </a:lnL>
                    <a:lnR w="12700" cmpd="sng">
                      <a:noFill/>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1400" b="1" dirty="0" smtClean="0"/>
                        <a:t>Pass</a:t>
                      </a:r>
                      <a:endParaRPr lang="en-GB" sz="1400" b="1" dirty="0"/>
                    </a:p>
                  </a:txBody>
                  <a:tcPr marL="45720" marR="45720" marT="36576" marB="36576">
                    <a:lnL w="12700" cmpd="sng">
                      <a:noFill/>
                    </a:lnL>
                    <a:lnR w="12700" cmpd="sng">
                      <a:noFill/>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000" b="0" kern="1200" dirty="0" smtClean="0">
                          <a:solidFill>
                            <a:srgbClr val="008FA2"/>
                          </a:solidFill>
                          <a:latin typeface="+mn-lt"/>
                          <a:ea typeface="+mn-ea"/>
                          <a:cs typeface="+mn-cs"/>
                        </a:rPr>
                        <a:t>Pass</a:t>
                      </a:r>
                      <a:endParaRPr lang="en-GB" sz="1000" b="0" kern="1200" dirty="0">
                        <a:solidFill>
                          <a:srgbClr val="008FA2"/>
                        </a:solidFill>
                        <a:latin typeface="+mn-lt"/>
                        <a:ea typeface="+mn-ea"/>
                        <a:cs typeface="+mn-cs"/>
                      </a:endParaRPr>
                    </a:p>
                  </a:txBody>
                  <a:tcPr marL="45720" marR="45720" marT="36576" marB="36576">
                    <a:lnL w="12700" cmpd="sng">
                      <a:noFill/>
                    </a:lnL>
                    <a:lnR w="12700" cmpd="sng">
                      <a:noFill/>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xmlns="" val="10005"/>
                  </a:ext>
                </a:extLst>
              </a:tr>
              <a:tr h="99439">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GB" sz="1000" b="0" i="0" u="none" strike="noStrike" dirty="0" smtClean="0">
                          <a:solidFill>
                            <a:srgbClr val="000000"/>
                          </a:solidFill>
                          <a:effectLst/>
                          <a:latin typeface="+mn-lt"/>
                        </a:rPr>
                        <a:t>Clearing &amp; settlement – T+2 / T + 3</a:t>
                      </a:r>
                    </a:p>
                  </a:txBody>
                  <a:tcPr marL="45720" marR="45720" marT="36576" marB="36576">
                    <a:lnL w="12700" cmpd="sng">
                      <a:noFill/>
                    </a:lnL>
                    <a:lnR w="12700" cmpd="sng">
                      <a:noFill/>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000" dirty="0" smtClean="0"/>
                        <a:t>X</a:t>
                      </a:r>
                      <a:endParaRPr lang="en-GB" sz="1000" dirty="0"/>
                    </a:p>
                  </a:txBody>
                  <a:tcPr marL="45720" marR="45720" marT="36576" marB="36576">
                    <a:lnL w="12700" cmpd="sng">
                      <a:noFill/>
                    </a:lnL>
                    <a:lnR w="12700" cmpd="sng">
                      <a:noFill/>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1400" b="1" kern="1200" dirty="0" smtClean="0">
                          <a:solidFill>
                            <a:schemeClr val="dk1"/>
                          </a:solidFill>
                          <a:latin typeface="+mn-lt"/>
                          <a:ea typeface="+mn-ea"/>
                          <a:cs typeface="+mn-cs"/>
                        </a:rPr>
                        <a:t>Pass</a:t>
                      </a:r>
                      <a:endParaRPr lang="en-GB" sz="1400" b="1" kern="1200" dirty="0">
                        <a:solidFill>
                          <a:schemeClr val="dk1"/>
                        </a:solidFill>
                        <a:latin typeface="+mn-lt"/>
                        <a:ea typeface="+mn-ea"/>
                        <a:cs typeface="+mn-cs"/>
                      </a:endParaRPr>
                    </a:p>
                  </a:txBody>
                  <a:tcPr marL="45720" marR="45720" marT="36576" marB="36576">
                    <a:lnL w="12700" cmpd="sng">
                      <a:noFill/>
                    </a:lnL>
                    <a:lnR w="12700" cmpd="sng">
                      <a:noFill/>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000" b="0" dirty="0" smtClean="0">
                          <a:solidFill>
                            <a:srgbClr val="008FA2"/>
                          </a:solidFill>
                        </a:rPr>
                        <a:t>Restricted</a:t>
                      </a:r>
                      <a:endParaRPr lang="en-GB" sz="1000" b="0" dirty="0">
                        <a:solidFill>
                          <a:srgbClr val="008FA2"/>
                        </a:solidFill>
                      </a:endParaRPr>
                    </a:p>
                  </a:txBody>
                  <a:tcPr marL="45720" marR="45720" marT="36576" marB="36576">
                    <a:lnL w="12700" cmpd="sng">
                      <a:noFill/>
                    </a:lnL>
                    <a:lnR w="12700" cmpd="sng">
                      <a:noFill/>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xmlns="" val="10006"/>
                  </a:ext>
                </a:extLst>
              </a:tr>
              <a:tr h="99439">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GB" sz="1000" b="0" i="0" u="none" strike="noStrike" dirty="0" smtClean="0">
                          <a:solidFill>
                            <a:srgbClr val="000000"/>
                          </a:solidFill>
                          <a:effectLst/>
                          <a:latin typeface="+mn-lt"/>
                        </a:rPr>
                        <a:t>Brokerage - Sufficient competition to ensure high quality broker services</a:t>
                      </a:r>
                    </a:p>
                  </a:txBody>
                  <a:tcPr marL="45720" marR="45720" marT="36576" marB="36576">
                    <a:lnL w="12700" cmpd="sng">
                      <a:noFill/>
                    </a:lnL>
                    <a:lnR w="12700" cmpd="sng">
                      <a:noFill/>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000" dirty="0" smtClean="0"/>
                        <a:t>X</a:t>
                      </a:r>
                      <a:endParaRPr lang="en-GB" sz="1000" dirty="0"/>
                    </a:p>
                  </a:txBody>
                  <a:tcPr marL="45720" marR="45720" marT="36576" marB="36576">
                    <a:lnL w="12700" cmpd="sng">
                      <a:noFill/>
                    </a:lnL>
                    <a:lnR w="12700" cmpd="sng">
                      <a:noFill/>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1400" b="1" dirty="0" smtClean="0"/>
                        <a:t>Pass</a:t>
                      </a:r>
                      <a:endParaRPr lang="en-GB" sz="1400" b="1" dirty="0"/>
                    </a:p>
                  </a:txBody>
                  <a:tcPr marL="45720" marR="45720" marT="36576" marB="36576">
                    <a:lnL w="12700" cmpd="sng">
                      <a:noFill/>
                    </a:lnL>
                    <a:lnR w="12700" cmpd="sng">
                      <a:noFill/>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000" b="0" dirty="0" smtClean="0">
                          <a:solidFill>
                            <a:schemeClr val="accent3"/>
                          </a:solidFill>
                        </a:rPr>
                        <a:t>Pass</a:t>
                      </a:r>
                      <a:endParaRPr lang="en-GB" sz="1000" b="0" dirty="0">
                        <a:solidFill>
                          <a:schemeClr val="accent3"/>
                        </a:solidFill>
                      </a:endParaRPr>
                    </a:p>
                  </a:txBody>
                  <a:tcPr marL="45720" marR="45720" marT="36576" marB="36576">
                    <a:lnL w="12700" cmpd="sng">
                      <a:noFill/>
                    </a:lnL>
                    <a:lnR w="12700" cmpd="sng">
                      <a:noFill/>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xmlns="" val="10007"/>
                  </a:ext>
                </a:extLst>
              </a:tr>
              <a:tr h="99439">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GB" sz="1000" b="0" i="0" u="none" strike="noStrike" dirty="0" smtClean="0">
                          <a:solidFill>
                            <a:srgbClr val="000000"/>
                          </a:solidFill>
                          <a:effectLst/>
                          <a:latin typeface="+mn-lt"/>
                        </a:rPr>
                        <a:t>Liquidity - Sufficient broad market liquidity to support sizeable global investment</a:t>
                      </a:r>
                    </a:p>
                  </a:txBody>
                  <a:tcPr marL="45720" marR="45720" marT="36576" marB="36576">
                    <a:lnL w="12700" cmpd="sng">
                      <a:noFill/>
                    </a:lnL>
                    <a:lnR w="12700" cmpd="sng">
                      <a:noFill/>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000" dirty="0" smtClean="0"/>
                        <a:t>X</a:t>
                      </a:r>
                      <a:endParaRPr lang="en-GB" sz="1000" dirty="0"/>
                    </a:p>
                  </a:txBody>
                  <a:tcPr marL="45720" marR="45720" marT="36576" marB="36576">
                    <a:lnL w="12700" cmpd="sng">
                      <a:noFill/>
                    </a:lnL>
                    <a:lnR w="12700" cmpd="sng">
                      <a:noFill/>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1400" b="1" dirty="0" smtClean="0"/>
                        <a:t>Pass</a:t>
                      </a:r>
                      <a:endParaRPr lang="en-GB" sz="1400" b="1" dirty="0"/>
                    </a:p>
                  </a:txBody>
                  <a:tcPr marL="45720" marR="45720" marT="36576" marB="36576">
                    <a:lnL w="12700" cmpd="sng">
                      <a:noFill/>
                    </a:lnL>
                    <a:lnR w="12700" cmpd="sng">
                      <a:noFill/>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000" b="0" dirty="0" smtClean="0">
                          <a:solidFill>
                            <a:schemeClr val="tx1"/>
                          </a:solidFill>
                        </a:rPr>
                        <a:t>Pass</a:t>
                      </a:r>
                      <a:endParaRPr lang="en-GB" sz="1000" b="0" dirty="0">
                        <a:solidFill>
                          <a:schemeClr val="tx1"/>
                        </a:solidFill>
                      </a:endParaRPr>
                    </a:p>
                  </a:txBody>
                  <a:tcPr marL="45720" marR="45720" marT="36576" marB="36576">
                    <a:lnL w="12700" cmpd="sng">
                      <a:noFill/>
                    </a:lnL>
                    <a:lnR w="12700" cmpd="sng">
                      <a:noFill/>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xmlns="" val="10008"/>
                  </a:ext>
                </a:extLst>
              </a:tr>
              <a:tr h="99439">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GB" sz="1000" b="0" i="0" u="none" strike="noStrike" dirty="0" smtClean="0">
                          <a:solidFill>
                            <a:srgbClr val="000000"/>
                          </a:solidFill>
                          <a:effectLst/>
                          <a:latin typeface="+mn-lt"/>
                        </a:rPr>
                        <a:t>Transaction costs - implicit and explicit costs to be reasonable and competitive</a:t>
                      </a:r>
                    </a:p>
                  </a:txBody>
                  <a:tcPr marL="45720" marR="45720" marT="36576" marB="36576">
                    <a:lnL w="12700" cmpd="sng">
                      <a:noFill/>
                    </a:lnL>
                    <a:lnR w="12700" cmpd="sng">
                      <a:noFill/>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000" dirty="0" smtClean="0"/>
                        <a:t>X</a:t>
                      </a:r>
                      <a:endParaRPr lang="en-GB" sz="1000" dirty="0"/>
                    </a:p>
                  </a:txBody>
                  <a:tcPr marL="45720" marR="45720" marT="36576" marB="36576">
                    <a:lnL w="12700" cmpd="sng">
                      <a:noFill/>
                    </a:lnL>
                    <a:lnR w="12700" cmpd="sng">
                      <a:noFill/>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1400" b="1" dirty="0" smtClean="0"/>
                        <a:t>Pass</a:t>
                      </a:r>
                      <a:endParaRPr lang="en-GB" sz="1400" b="1" dirty="0"/>
                    </a:p>
                  </a:txBody>
                  <a:tcPr marL="45720" marR="45720" marT="36576" marB="36576">
                    <a:lnL w="12700" cmpd="sng">
                      <a:noFill/>
                    </a:lnL>
                    <a:lnR w="12700" cmpd="sng">
                      <a:noFill/>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000" dirty="0" smtClean="0"/>
                        <a:t>Pass</a:t>
                      </a:r>
                      <a:endParaRPr lang="en-GB" sz="1000" dirty="0"/>
                    </a:p>
                  </a:txBody>
                  <a:tcPr marL="45720" marR="45720" marT="36576" marB="36576">
                    <a:lnL w="12700" cmpd="sng">
                      <a:noFill/>
                    </a:lnL>
                    <a:lnR w="12700" cmpd="sng">
                      <a:noFill/>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xmlns="" val="10009"/>
                  </a:ext>
                </a:extLst>
              </a:tr>
              <a:tr h="166628">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GB" sz="1000" b="0" i="0" u="none" strike="noStrike" dirty="0" smtClean="0">
                          <a:solidFill>
                            <a:srgbClr val="000000"/>
                          </a:solidFill>
                          <a:effectLst/>
                          <a:latin typeface="+mn-lt"/>
                        </a:rPr>
                        <a:t>Transparency - market depth information / visibility and timely trade reporting process</a:t>
                      </a:r>
                    </a:p>
                  </a:txBody>
                  <a:tcPr marL="45720" marR="45720" marT="36576" marB="36576">
                    <a:lnL w="12700" cmpd="sng">
                      <a:noFill/>
                    </a:lnL>
                    <a:lnR w="12700" cmpd="sng">
                      <a:noFill/>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000" dirty="0" smtClean="0"/>
                        <a:t>X</a:t>
                      </a:r>
                      <a:endParaRPr lang="en-GB" sz="1000" dirty="0"/>
                    </a:p>
                  </a:txBody>
                  <a:tcPr marL="45720" marR="45720" marT="36576" marB="36576">
                    <a:lnL w="12700" cmpd="sng">
                      <a:noFill/>
                    </a:lnL>
                    <a:lnR w="12700" cmpd="sng">
                      <a:noFill/>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1400" b="1" dirty="0" smtClean="0"/>
                        <a:t>Pass</a:t>
                      </a:r>
                      <a:endParaRPr lang="en-GB" sz="1400" b="1" dirty="0"/>
                    </a:p>
                  </a:txBody>
                  <a:tcPr marL="45720" marR="45720" marT="36576" marB="36576">
                    <a:lnL w="12700" cmpd="sng">
                      <a:noFill/>
                    </a:lnL>
                    <a:lnR w="12700" cmpd="sng">
                      <a:noFill/>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000" dirty="0" smtClean="0"/>
                        <a:t>Pass</a:t>
                      </a:r>
                      <a:endParaRPr lang="en-GB" sz="1000" dirty="0"/>
                    </a:p>
                  </a:txBody>
                  <a:tcPr marL="45720" marR="45720" marT="36576" marB="36576">
                    <a:lnL w="12700" cmpd="sng">
                      <a:noFill/>
                    </a:lnL>
                    <a:lnR w="12700" cmpd="sng">
                      <a:noFill/>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xmlns="" val="10010"/>
                  </a:ext>
                </a:extLst>
              </a:tr>
            </a:tbl>
          </a:graphicData>
        </a:graphic>
      </p:graphicFrame>
    </p:spTree>
    <p:extLst>
      <p:ext uri="{BB962C8B-B14F-4D97-AF65-F5344CB8AC3E}">
        <p14:creationId xmlns:p14="http://schemas.microsoft.com/office/powerpoint/2010/main" val="91032835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theme/theme1.xml><?xml version="1.0" encoding="utf-8"?>
<a:theme xmlns:a="http://schemas.openxmlformats.org/drawingml/2006/main" name="Office Theme">
  <a:themeElements>
    <a:clrScheme name="FTSE Russell">
      <a:dk1>
        <a:sysClr val="windowText" lastClr="000000"/>
      </a:dk1>
      <a:lt1>
        <a:sysClr val="window" lastClr="FFFFFF"/>
      </a:lt1>
      <a:dk2>
        <a:srgbClr val="866243"/>
      </a:dk2>
      <a:lt2>
        <a:srgbClr val="90C18F"/>
      </a:lt2>
      <a:accent1>
        <a:srgbClr val="551732"/>
      </a:accent1>
      <a:accent2>
        <a:srgbClr val="696D6F"/>
      </a:accent2>
      <a:accent3>
        <a:srgbClr val="005B67"/>
      </a:accent3>
      <a:accent4>
        <a:srgbClr val="F8B15B"/>
      </a:accent4>
      <a:accent5>
        <a:srgbClr val="71621D"/>
      </a:accent5>
      <a:accent6>
        <a:srgbClr val="1F9EC4"/>
      </a:accent6>
      <a:hlink>
        <a:srgbClr val="2C6C88"/>
      </a:hlink>
      <a:folHlink>
        <a:srgbClr val="2C6C88"/>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Display_x0020_Order xmlns="6fe4f33c-167d-48f3-9138-d2404fd62a27">2</Display_x0020_Order>
    <Item_x0020_Type_x0020_Secondary xmlns="6fe4f33c-167d-48f3-9138-d2404fd62a27" xsi:nil="true"/>
    <DPI xmlns="6fe4f33c-167d-48f3-9138-d2404fd62a27" xsi:nil="true"/>
    <Test_x0020_Item_x0020_Type xmlns="6fe4f33c-167d-48f3-9138-d2404fd62a27">Corporate Collateral</Test_x0020_Item_x0020_Type>
    <New_x0020_Item_x0020_File_x0020_Type xmlns="6fe4f33c-167d-48f3-9138-d2404fd62a27">PowerPoint</New_x0020_Item_x0020_File_x0020_Typ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5A832D324146C9409FE609C69BF250D5" ma:contentTypeVersion="6" ma:contentTypeDescription="Create a new document." ma:contentTypeScope="" ma:versionID="369a04a75a9f06f6940d03527b31890a">
  <xsd:schema xmlns:xsd="http://www.w3.org/2001/XMLSchema" xmlns:xs="http://www.w3.org/2001/XMLSchema" xmlns:p="http://schemas.microsoft.com/office/2006/metadata/properties" xmlns:ns2="6fe4f33c-167d-48f3-9138-d2404fd62a27" targetNamespace="http://schemas.microsoft.com/office/2006/metadata/properties" ma:root="true" ma:fieldsID="697c0cd4f27cc66a0e7e392ea05ee659" ns2:_="">
    <xsd:import namespace="6fe4f33c-167d-48f3-9138-d2404fd62a27"/>
    <xsd:element name="properties">
      <xsd:complexType>
        <xsd:sequence>
          <xsd:element name="documentManagement">
            <xsd:complexType>
              <xsd:all>
                <xsd:element ref="ns2:Test_x0020_Item_x0020_Type"/>
                <xsd:element ref="ns2:New_x0020_Item_x0020_File_x0020_Type"/>
                <xsd:element ref="ns2:Display_x0020_Order" minOccurs="0"/>
                <xsd:element ref="ns2:Item_x0020_Type_x0020_Secondary" minOccurs="0"/>
                <xsd:element ref="ns2:DPI"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fe4f33c-167d-48f3-9138-d2404fd62a27" elementFormDefault="qualified">
    <xsd:import namespace="http://schemas.microsoft.com/office/2006/documentManagement/types"/>
    <xsd:import namespace="http://schemas.microsoft.com/office/infopath/2007/PartnerControls"/>
    <xsd:element name="Test_x0020_Item_x0020_Type" ma:index="2" ma:displayName="Item Type" ma:format="Dropdown" ma:internalName="Test_x0020_Item_x0020_Type">
      <xsd:simpleType>
        <xsd:restriction base="dms:Choice">
          <xsd:enumeration value="Administrative"/>
          <xsd:enumeration value="Background Photography"/>
          <xsd:enumeration value="Biography"/>
          <xsd:enumeration value="Branding"/>
          <xsd:enumeration value="Corporate Collateral"/>
          <xsd:enumeration value="Email"/>
          <xsd:enumeration value="Icon - Opaque"/>
          <xsd:enumeration value="Icon - Primary Color"/>
          <xsd:enumeration value="Logo"/>
          <xsd:enumeration value="Logo - Mini"/>
          <xsd:enumeration value="Stationery"/>
          <xsd:enumeration value="Template"/>
        </xsd:restriction>
      </xsd:simpleType>
    </xsd:element>
    <xsd:element name="New_x0020_Item_x0020_File_x0020_Type" ma:index="3" ma:displayName="Item File Type" ma:format="Dropdown" ma:internalName="New_x0020_Item_x0020_File_x0020_Type">
      <xsd:simpleType>
        <xsd:restriction base="dms:Choice">
          <xsd:enumeration value="AI"/>
          <xsd:enumeration value="EPS"/>
          <xsd:enumeration value="Excel"/>
          <xsd:enumeration value="INDD"/>
          <xsd:enumeration value="JPG"/>
          <xsd:enumeration value="Outlook"/>
          <xsd:enumeration value="PDF"/>
          <xsd:enumeration value="PNG"/>
          <xsd:enumeration value="PowerPoint"/>
          <xsd:enumeration value="Word"/>
        </xsd:restriction>
      </xsd:simpleType>
    </xsd:element>
    <xsd:element name="Display_x0020_Order" ma:index="4" nillable="true" ma:displayName="Display Order" ma:internalName="Display_x0020_Order">
      <xsd:simpleType>
        <xsd:restriction base="dms:Number"/>
      </xsd:simpleType>
    </xsd:element>
    <xsd:element name="Item_x0020_Type_x0020_Secondary" ma:index="5" nillable="true" ma:displayName="Item Type Secondary" ma:description="Used to group Templates for display." ma:format="Dropdown" ma:internalName="Item_x0020_Type_x0020_Secondary">
      <xsd:simpleType>
        <xsd:restriction base="dms:Choice">
          <xsd:enumeration value="INDD"/>
          <xsd:enumeration value="PowerPoint"/>
          <xsd:enumeration value="Word"/>
          <xsd:enumeration value="Outlook"/>
          <xsd:enumeration value="Excel"/>
          <xsd:enumeration value="Bios"/>
          <xsd:enumeration value="Letterhead/Fax"/>
        </xsd:restriction>
      </xsd:simpleType>
    </xsd:element>
    <xsd:element name="DPI" ma:index="6" nillable="true" ma:displayName="DPI" ma:description="Used for logo content." ma:internalName="DPI">
      <xsd:simpleType>
        <xsd:restriction base="dms:Text">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9" ma:displayName="Content Type"/>
        <xsd:element ref="dc:title" minOccurs="0" maxOccurs="1" ma:index="1" ma:displayName="Item 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34F77319-6D25-46E0-9786-7D187B6A9DD5}">
  <ds:schemaRefs>
    <ds:schemaRef ds:uri="http://schemas.microsoft.com/sharepoint/v3/contenttype/forms"/>
  </ds:schemaRefs>
</ds:datastoreItem>
</file>

<file path=customXml/itemProps2.xml><?xml version="1.0" encoding="utf-8"?>
<ds:datastoreItem xmlns:ds="http://schemas.openxmlformats.org/officeDocument/2006/customXml" ds:itemID="{71CB13F7-4286-43DF-B3EA-86291C4CD8D0}">
  <ds:schemaRefs>
    <ds:schemaRef ds:uri="http://schemas.microsoft.com/office/2006/documentManagement/types"/>
    <ds:schemaRef ds:uri="http://purl.org/dc/terms/"/>
    <ds:schemaRef ds:uri="http://schemas.openxmlformats.org/package/2006/metadata/core-properties"/>
    <ds:schemaRef ds:uri="http://purl.org/dc/dcmitype/"/>
    <ds:schemaRef ds:uri="6fe4f33c-167d-48f3-9138-d2404fd62a27"/>
    <ds:schemaRef ds:uri="http://www.w3.org/XML/1998/namespace"/>
    <ds:schemaRef ds:uri="http://schemas.microsoft.com/office/2006/metadata/properties"/>
    <ds:schemaRef ds:uri="http://schemas.microsoft.com/office/infopath/2007/PartnerControls"/>
    <ds:schemaRef ds:uri="http://purl.org/dc/elements/1.1/"/>
  </ds:schemaRefs>
</ds:datastoreItem>
</file>

<file path=customXml/itemProps3.xml><?xml version="1.0" encoding="utf-8"?>
<ds:datastoreItem xmlns:ds="http://schemas.openxmlformats.org/officeDocument/2006/customXml" ds:itemID="{F97269AC-5828-497B-93EE-45DB6476C53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6fe4f33c-167d-48f3-9138-d2404fd62a2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218</TotalTime>
  <Words>3083</Words>
  <Application>Microsoft Office PowerPoint</Application>
  <PresentationFormat>On-screen Show (4:3)</PresentationFormat>
  <Paragraphs>412</Paragraphs>
  <Slides>24</Slides>
  <Notes>6</Notes>
  <HiddenSlides>0</HiddenSlides>
  <MMClips>0</MMClips>
  <ScaleCrop>false</ScaleCrop>
  <HeadingPairs>
    <vt:vector size="4" baseType="variant">
      <vt:variant>
        <vt:lpstr>Theme</vt:lpstr>
      </vt:variant>
      <vt:variant>
        <vt:i4>1</vt:i4>
      </vt:variant>
      <vt:variant>
        <vt:lpstr>Slide Titles</vt:lpstr>
      </vt:variant>
      <vt:variant>
        <vt:i4>24</vt:i4>
      </vt:variant>
    </vt:vector>
  </HeadingPairs>
  <TitlesOfParts>
    <vt:vector size="25" baseType="lpstr">
      <vt:lpstr>Office Theme</vt:lpstr>
      <vt:lpstr>FTSE Russell</vt:lpstr>
      <vt:lpstr>London Stock Exchange Group Building stable, trusted markets since 1801</vt:lpstr>
      <vt:lpstr>Why FTSE Russell?</vt:lpstr>
      <vt:lpstr>A trusted partner</vt:lpstr>
      <vt:lpstr>PowerPoint Presentation</vt:lpstr>
      <vt:lpstr>Country Classification </vt:lpstr>
      <vt:lpstr>The status of Kuwait….</vt:lpstr>
      <vt:lpstr>FTSE Country Classification Process (for global equity indexes)</vt:lpstr>
      <vt:lpstr>Current Assessment of Kuwait &amp; Saudi Arabia (September 2017)</vt:lpstr>
      <vt:lpstr>Expansion of Gulf States representation in FTSE Russell Global Equity Indexes</vt:lpstr>
      <vt:lpstr>FTSE quality of market criteria September 2017</vt:lpstr>
      <vt:lpstr>PowerPoint Presentation</vt:lpstr>
      <vt:lpstr>How we can help</vt:lpstr>
      <vt:lpstr>What will FTSE Russell’s global clients be seeing ?</vt:lpstr>
      <vt:lpstr>Provisional list of Kuwait stocks (to be updated 29th March 2018)</vt:lpstr>
      <vt:lpstr>Looking ahead for Kuwait. </vt:lpstr>
      <vt:lpstr>FTSE Quality of Markets Criteria</vt:lpstr>
      <vt:lpstr>Definitions of Economic/Market Status</vt:lpstr>
      <vt:lpstr>PowerPoint Presentation</vt:lpstr>
      <vt:lpstr>FTSE Russell Watch List countries</vt:lpstr>
      <vt:lpstr>Contact </vt:lpstr>
      <vt:lpstr>Thank you</vt:lpstr>
      <vt:lpstr>Disclaimer</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FTSE Russell Credentials Presentation (for presenting)</dc:title>
  <dc:creator>Adam Kinsman</dc:creator>
  <cp:lastModifiedBy>Gary Rynhoud</cp:lastModifiedBy>
  <cp:revision>391</cp:revision>
  <cp:lastPrinted>2015-07-23T19:42:19Z</cp:lastPrinted>
  <dcterms:created xsi:type="dcterms:W3CDTF">2015-06-19T04:38:14Z</dcterms:created>
  <dcterms:modified xsi:type="dcterms:W3CDTF">2018-03-19T16:55:53Z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AdHocReviewCycleID">
    <vt:i4>422084591</vt:i4>
  </property>
  <property fmtid="{D5CDD505-2E9C-101B-9397-08002B2CF9AE}" pid="3" name="_NewReviewCycle">
    <vt:lpwstr/>
  </property>
  <property fmtid="{D5CDD505-2E9C-101B-9397-08002B2CF9AE}" pid="4" name="_EmailSubject">
    <vt:lpwstr>Status of speakers for the CMA Annual Conference : Mr. Kevin Moore-CISI [Internal] [Public]</vt:lpwstr>
  </property>
  <property fmtid="{D5CDD505-2E9C-101B-9397-08002B2CF9AE}" pid="5" name="_AuthorEmail">
    <vt:lpwstr>GRynhoud@ftserussell.com</vt:lpwstr>
  </property>
  <property fmtid="{D5CDD505-2E9C-101B-9397-08002B2CF9AE}" pid="6" name="_AuthorEmailDisplayName">
    <vt:lpwstr>Rynhoud, Gary</vt:lpwstr>
  </property>
  <property fmtid="{D5CDD505-2E9C-101B-9397-08002B2CF9AE}" pid="7" name="_PreviousAdHocReviewCycleID">
    <vt:i4>1093804161</vt:i4>
  </property>
  <property fmtid="{D5CDD505-2E9C-101B-9397-08002B2CF9AE}" pid="8" name="Image File Type">
    <vt:lpwstr>PowerPoint</vt:lpwstr>
  </property>
  <property fmtid="{D5CDD505-2E9C-101B-9397-08002B2CF9AE}" pid="9" name="ContentTypeId">
    <vt:lpwstr>0x0101005A832D324146C9409FE609C69BF250D5</vt:lpwstr>
  </property>
  <property fmtid="{D5CDD505-2E9C-101B-9397-08002B2CF9AE}" pid="10" name="Image Type">
    <vt:lpwstr>Corporate Collateral</vt:lpwstr>
  </property>
</Properties>
</file>